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sldIdLst>
    <p:sldId id="256" r:id="rId2"/>
    <p:sldId id="270" r:id="rId3"/>
    <p:sldId id="285" r:id="rId4"/>
    <p:sldId id="258" r:id="rId5"/>
    <p:sldId id="275" r:id="rId6"/>
    <p:sldId id="260" r:id="rId7"/>
    <p:sldId id="262" r:id="rId8"/>
    <p:sldId id="276" r:id="rId9"/>
    <p:sldId id="277" r:id="rId10"/>
    <p:sldId id="278" r:id="rId11"/>
    <p:sldId id="264" r:id="rId12"/>
    <p:sldId id="263" r:id="rId13"/>
    <p:sldId id="279" r:id="rId14"/>
    <p:sldId id="269" r:id="rId15"/>
    <p:sldId id="266" r:id="rId16"/>
    <p:sldId id="267" r:id="rId17"/>
    <p:sldId id="282" r:id="rId18"/>
    <p:sldId id="283" r:id="rId19"/>
    <p:sldId id="292" r:id="rId20"/>
    <p:sldId id="280" r:id="rId21"/>
    <p:sldId id="287" r:id="rId22"/>
    <p:sldId id="284" r:id="rId23"/>
    <p:sldId id="274" r:id="rId24"/>
    <p:sldId id="286" r:id="rId25"/>
    <p:sldId id="288" r:id="rId26"/>
    <p:sldId id="290" r:id="rId27"/>
    <p:sldId id="29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4F38986-4C71-364D-994F-ED6B190D7514}">
          <p14:sldIdLst>
            <p14:sldId id="256"/>
            <p14:sldId id="270"/>
            <p14:sldId id="285"/>
            <p14:sldId id="258"/>
            <p14:sldId id="275"/>
            <p14:sldId id="260"/>
            <p14:sldId id="262"/>
            <p14:sldId id="276"/>
            <p14:sldId id="277"/>
            <p14:sldId id="278"/>
            <p14:sldId id="264"/>
            <p14:sldId id="263"/>
            <p14:sldId id="279"/>
            <p14:sldId id="269"/>
            <p14:sldId id="266"/>
            <p14:sldId id="267"/>
            <p14:sldId id="282"/>
            <p14:sldId id="283"/>
            <p14:sldId id="292"/>
            <p14:sldId id="280"/>
            <p14:sldId id="287"/>
          </p14:sldIdLst>
        </p14:section>
        <p14:section name="Extras" id="{816CE676-0341-7D4E-8BB9-CA78978AFEE7}">
          <p14:sldIdLst>
            <p14:sldId id="284"/>
            <p14:sldId id="274"/>
            <p14:sldId id="286"/>
            <p14:sldId id="288"/>
            <p14:sldId id="290"/>
            <p14:sldId id="29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92"/>
    <p:restoredTop sz="72046"/>
  </p:normalViewPr>
  <p:slideViewPr>
    <p:cSldViewPr snapToGrid="0">
      <p:cViewPr>
        <p:scale>
          <a:sx n="100" d="100"/>
          <a:sy n="100" d="100"/>
        </p:scale>
        <p:origin x="1728" y="7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ED3C16-1B7E-C44B-8075-C454D0A88393}" type="datetimeFigureOut">
              <a:rPr lang="en-CH" smtClean="0"/>
              <a:t>11.11.23</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052CB1-6085-404A-9810-B0E7427A9D27}" type="slidenum">
              <a:rPr lang="en-CH" smtClean="0"/>
              <a:t>‹#›</a:t>
            </a:fld>
            <a:endParaRPr lang="en-CH"/>
          </a:p>
        </p:txBody>
      </p:sp>
    </p:spTree>
    <p:extLst>
      <p:ext uri="{BB962C8B-B14F-4D97-AF65-F5344CB8AC3E}">
        <p14:creationId xmlns:p14="http://schemas.microsoft.com/office/powerpoint/2010/main" val="197867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httr2.r-lib.org/"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docs.ropensci.org/crul/" TargetMode="External"/><Relationship Id="rId4" Type="http://schemas.openxmlformats.org/officeDocument/2006/relationships/hyperlink" Target="https://httr.r-lib.or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talk will cover everything you've always wanted to know about APIs in R, but were afraid to ask, including some of the basics of what APIs are, how to interact with them using R, and their use in data science. Additionally, we'll draw from a range of examples, including projects from my previous roles, as well as ongoing projects at </a:t>
            </a:r>
            <a:r>
              <a:rPr lang="en-GB" dirty="0" err="1"/>
              <a:t>Agroscope</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So why? </a:t>
            </a:r>
            <a:r>
              <a:rPr lang="en-GB" dirty="0"/>
              <a:t>S</a:t>
            </a:r>
            <a:r>
              <a:rPr lang="en-CH" dirty="0"/>
              <a:t>omething I’ve been working with and using for a while, but was always tocurious to know more about how APIs work. So I wanted to share a bit this with you and some of the ways I’ve been using APIs in 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CH" dirty="0"/>
          </a:p>
        </p:txBody>
      </p:sp>
      <p:sp>
        <p:nvSpPr>
          <p:cNvPr id="4" name="Slide Number Placeholder 3"/>
          <p:cNvSpPr>
            <a:spLocks noGrp="1"/>
          </p:cNvSpPr>
          <p:nvPr>
            <p:ph type="sldNum" sz="quarter" idx="5"/>
          </p:nvPr>
        </p:nvSpPr>
        <p:spPr/>
        <p:txBody>
          <a:bodyPr/>
          <a:lstStyle/>
          <a:p>
            <a:fld id="{F4052CB1-6085-404A-9810-B0E7427A9D27}" type="slidenum">
              <a:rPr lang="en-CH" smtClean="0"/>
              <a:t>1</a:t>
            </a:fld>
            <a:endParaRPr lang="en-CH"/>
          </a:p>
        </p:txBody>
      </p:sp>
    </p:spTree>
    <p:extLst>
      <p:ext uri="{BB962C8B-B14F-4D97-AF65-F5344CB8AC3E}">
        <p14:creationId xmlns:p14="http://schemas.microsoft.com/office/powerpoint/2010/main" val="309184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GB" b="1" i="0" dirty="0">
                <a:effectLst/>
                <a:latin typeface="Söhne"/>
              </a:rPr>
              <a:t>Is using a REST API like web scraping? In a word. No. </a:t>
            </a:r>
          </a:p>
          <a:p>
            <a:pPr algn="l">
              <a:buFont typeface="+mj-lt"/>
              <a:buAutoNum type="arabicPeriod"/>
            </a:pPr>
            <a:endParaRPr lang="en-GB" b="1" i="0" dirty="0">
              <a:effectLst/>
              <a:latin typeface="Söhne"/>
            </a:endParaRPr>
          </a:p>
          <a:p>
            <a:pPr algn="l">
              <a:buFont typeface="+mj-lt"/>
              <a:buAutoNum type="arabicPeriod"/>
            </a:pPr>
            <a:r>
              <a:rPr lang="en-GB" b="1" i="0" dirty="0">
                <a:effectLst/>
                <a:latin typeface="Söhne"/>
              </a:rPr>
              <a:t>REST API:</a:t>
            </a:r>
          </a:p>
          <a:p>
            <a:pPr lvl="1" algn="l">
              <a:buFont typeface="+mj-lt"/>
              <a:buAutoNum type="arabicPeriod"/>
            </a:pPr>
            <a:r>
              <a:rPr lang="en-GB" b="0" i="0" dirty="0">
                <a:effectLst/>
                <a:latin typeface="Söhne"/>
              </a:rPr>
              <a:t>Show the client sending an HTTP request with a specific endpoint (e.g., "/users") to the server. The server responds with a representation of the requested resource, such as JSON data.</a:t>
            </a:r>
          </a:p>
          <a:p>
            <a:pPr marL="742950" lvl="1" indent="-285750" algn="l">
              <a:buFont typeface="+mj-lt"/>
              <a:buAutoNum type="arabicPeriod"/>
            </a:pPr>
            <a:r>
              <a:rPr lang="en-GB" b="0" i="0" dirty="0">
                <a:effectLst/>
                <a:latin typeface="Söhne"/>
              </a:rPr>
              <a:t>Emphasize the structured nature of the interaction, the use of standard HTTP methods, and the clarity of data exchange.</a:t>
            </a:r>
          </a:p>
          <a:p>
            <a:pPr algn="l">
              <a:buFont typeface="+mj-lt"/>
              <a:buAutoNum type="arabicPeriod"/>
            </a:pPr>
            <a:r>
              <a:rPr lang="en-GB" b="1" i="0" dirty="0">
                <a:effectLst/>
                <a:latin typeface="Söhne"/>
              </a:rPr>
              <a:t>Web Scraping:</a:t>
            </a:r>
            <a:endParaRPr lang="en-GB" b="0" i="0" dirty="0">
              <a:effectLst/>
              <a:latin typeface="Söhne"/>
            </a:endParaRPr>
          </a:p>
          <a:p>
            <a:pPr marL="742950" lvl="1" indent="-285750" algn="l">
              <a:buFont typeface="+mj-lt"/>
              <a:buAutoNum type="arabicPeriod"/>
            </a:pPr>
            <a:r>
              <a:rPr lang="en-GB" b="0" i="0" dirty="0">
                <a:effectLst/>
                <a:latin typeface="Söhne"/>
              </a:rPr>
              <a:t>Show the client extracting data directly from the HTML structure of a website using the web scraping tool.</a:t>
            </a:r>
          </a:p>
          <a:p>
            <a:pPr marL="742950" lvl="1" indent="-285750" algn="l">
              <a:buFont typeface="+mj-lt"/>
              <a:buAutoNum type="arabicPeriod"/>
            </a:pPr>
            <a:r>
              <a:rPr lang="en-GB" b="0" i="0" dirty="0">
                <a:effectLst/>
                <a:latin typeface="Söhne"/>
              </a:rPr>
              <a:t>Highlight the lack of a formal API and the more intricate process of parsing and extracting data from the HTML structure.</a:t>
            </a:r>
          </a:p>
          <a:p>
            <a:pPr marL="742950" lvl="1" indent="-285750" algn="l">
              <a:buFont typeface="+mj-lt"/>
              <a:buAutoNum type="arabicPeriod"/>
            </a:pPr>
            <a:endParaRPr lang="en-GB" b="0" i="0" dirty="0">
              <a:effectLst/>
              <a:latin typeface="Söhne"/>
            </a:endParaRPr>
          </a:p>
          <a:p>
            <a:pPr marL="742950" lvl="1" indent="-285750" algn="l">
              <a:buFont typeface="+mj-lt"/>
              <a:buAutoNum type="arabicPeriod"/>
            </a:pPr>
            <a:endParaRPr lang="en-GB" b="0"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dirty="0"/>
              <a:t>What about the use of https://</a:t>
            </a:r>
            <a:r>
              <a:rPr lang="en-GB" dirty="0" err="1"/>
              <a:t>github.com</a:t>
            </a:r>
            <a:r>
              <a:rPr lang="en-GB" dirty="0"/>
              <a:t>/dmi3kno/polite? </a:t>
            </a:r>
            <a:r>
              <a:rPr lang="en-GB" dirty="0" err="1"/>
              <a:t>GIve</a:t>
            </a:r>
            <a:r>
              <a:rPr lang="en-GB" dirty="0"/>
              <a:t> examples of use cases.  -- this is only about </a:t>
            </a:r>
            <a:r>
              <a:rPr lang="en-GB" dirty="0" err="1"/>
              <a:t>webscraping</a:t>
            </a:r>
            <a:endParaRPr lang="en-GB" dirty="0"/>
          </a:p>
          <a:p>
            <a:pPr marL="742950" lvl="1" indent="-285750" algn="l">
              <a:buFont typeface="+mj-lt"/>
              <a:buAutoNum type="arabicPeriod"/>
            </a:pPr>
            <a:endParaRPr lang="en-GB" b="0" i="0" dirty="0">
              <a:effectLst/>
              <a:latin typeface="Söhne"/>
            </a:endParaRPr>
          </a:p>
          <a:p>
            <a:endParaRPr lang="en-CH" dirty="0"/>
          </a:p>
        </p:txBody>
      </p:sp>
      <p:sp>
        <p:nvSpPr>
          <p:cNvPr id="4" name="Slide Number Placeholder 3"/>
          <p:cNvSpPr>
            <a:spLocks noGrp="1"/>
          </p:cNvSpPr>
          <p:nvPr>
            <p:ph type="sldNum" sz="quarter" idx="5"/>
          </p:nvPr>
        </p:nvSpPr>
        <p:spPr/>
        <p:txBody>
          <a:bodyPr/>
          <a:lstStyle/>
          <a:p>
            <a:fld id="{F4052CB1-6085-404A-9810-B0E7427A9D27}" type="slidenum">
              <a:rPr lang="en-CH" smtClean="0"/>
              <a:t>10</a:t>
            </a:fld>
            <a:endParaRPr lang="en-CH"/>
          </a:p>
        </p:txBody>
      </p:sp>
    </p:spTree>
    <p:extLst>
      <p:ext uri="{BB962C8B-B14F-4D97-AF65-F5344CB8AC3E}">
        <p14:creationId xmlns:p14="http://schemas.microsoft.com/office/powerpoint/2010/main" val="844225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1" i="0" dirty="0">
                <a:effectLst/>
                <a:latin typeface="Söhne"/>
              </a:rPr>
              <a:t>Request:</a:t>
            </a:r>
            <a:endParaRPr lang="en-GB" b="0" i="0" dirty="0">
              <a:effectLst/>
              <a:latin typeface="Söhne"/>
            </a:endParaRPr>
          </a:p>
          <a:p>
            <a:pPr marL="742950" lvl="1" indent="-285750" algn="l">
              <a:buFont typeface="Arial" panose="020B0604020202020204" pitchFamily="34" charset="0"/>
              <a:buChar char="•"/>
            </a:pPr>
            <a:r>
              <a:rPr lang="en-GB" b="0" i="1" dirty="0">
                <a:effectLst/>
                <a:latin typeface="Söhne"/>
              </a:rPr>
              <a:t>Structure:</a:t>
            </a:r>
            <a:r>
              <a:rPr lang="en-GB" b="0" i="0" dirty="0">
                <a:effectLst/>
                <a:latin typeface="Söhne"/>
              </a:rPr>
              <a:t> The API request is like a letter to the server, containing specific instructions.</a:t>
            </a:r>
          </a:p>
          <a:p>
            <a:pPr marL="742950" lvl="1" indent="-285750" algn="l">
              <a:buFont typeface="Arial" panose="020B0604020202020204" pitchFamily="34" charset="0"/>
              <a:buChar char="•"/>
            </a:pPr>
            <a:r>
              <a:rPr lang="en-GB" b="0" i="1" dirty="0">
                <a:effectLst/>
                <a:latin typeface="Söhne"/>
              </a:rPr>
              <a:t>Components:</a:t>
            </a:r>
            <a:endParaRPr lang="en-GB" b="0" i="0" dirty="0">
              <a:effectLst/>
              <a:latin typeface="Söhne"/>
            </a:endParaRPr>
          </a:p>
          <a:p>
            <a:pPr marL="1143000" lvl="2" indent="-228600" algn="l">
              <a:buFont typeface="Arial" panose="020B0604020202020204" pitchFamily="34" charset="0"/>
              <a:buChar char="•"/>
            </a:pPr>
            <a:r>
              <a:rPr lang="en-GB" b="1" i="0" dirty="0">
                <a:effectLst/>
                <a:latin typeface="Söhne"/>
              </a:rPr>
              <a:t>Endpoint:</a:t>
            </a:r>
            <a:r>
              <a:rPr lang="en-GB" b="0" i="0" dirty="0">
                <a:effectLst/>
                <a:latin typeface="Söhne"/>
              </a:rPr>
              <a:t> The destination address or URL where the request is sent.</a:t>
            </a:r>
          </a:p>
          <a:p>
            <a:pPr marL="1143000" lvl="2" indent="-228600" algn="l">
              <a:buFont typeface="Arial" panose="020B0604020202020204" pitchFamily="34" charset="0"/>
              <a:buChar char="•"/>
            </a:pPr>
            <a:r>
              <a:rPr lang="en-GB" b="1" i="0" dirty="0">
                <a:effectLst/>
                <a:latin typeface="Söhne"/>
              </a:rPr>
              <a:t>HTTP Verb:</a:t>
            </a:r>
            <a:r>
              <a:rPr lang="en-GB" b="0" i="0" dirty="0">
                <a:effectLst/>
                <a:latin typeface="Söhne"/>
              </a:rPr>
              <a:t> Specifies the action to be performed (GET, POST, etc.).</a:t>
            </a:r>
          </a:p>
          <a:p>
            <a:pPr marL="1143000" lvl="2" indent="-228600" algn="l">
              <a:buFont typeface="Arial" panose="020B0604020202020204" pitchFamily="34" charset="0"/>
              <a:buChar char="•"/>
            </a:pPr>
            <a:r>
              <a:rPr lang="en-GB" b="1" i="0" dirty="0">
                <a:effectLst/>
                <a:latin typeface="Söhne"/>
              </a:rPr>
              <a:t>Headers:</a:t>
            </a:r>
            <a:r>
              <a:rPr lang="en-GB" b="0" i="0" dirty="0">
                <a:effectLst/>
                <a:latin typeface="Söhne"/>
              </a:rPr>
              <a:t> Additional information or metadata about the request.</a:t>
            </a:r>
          </a:p>
          <a:p>
            <a:pPr marL="1143000" lvl="2" indent="-228600" algn="l">
              <a:buFont typeface="Arial" panose="020B0604020202020204" pitchFamily="34" charset="0"/>
              <a:buChar char="•"/>
            </a:pPr>
            <a:r>
              <a:rPr lang="en-GB" b="1" i="0" dirty="0">
                <a:effectLst/>
                <a:latin typeface="Söhne"/>
              </a:rPr>
              <a:t>Body:</a:t>
            </a:r>
            <a:r>
              <a:rPr lang="en-GB" b="0" i="0" dirty="0">
                <a:effectLst/>
                <a:latin typeface="Söhne"/>
              </a:rPr>
              <a:t> Data or parameters sent with the request, especially for POST and PUT requests.</a:t>
            </a:r>
          </a:p>
          <a:p>
            <a:pPr algn="l">
              <a:buFont typeface="Arial" panose="020B0604020202020204" pitchFamily="34" charset="0"/>
              <a:buChar char="•"/>
            </a:pPr>
            <a:r>
              <a:rPr lang="en-GB" b="1" i="0" dirty="0">
                <a:effectLst/>
                <a:latin typeface="Söhne"/>
              </a:rPr>
              <a:t>Response:</a:t>
            </a:r>
            <a:endParaRPr lang="en-GB" b="0" i="0" dirty="0">
              <a:effectLst/>
              <a:latin typeface="Söhne"/>
            </a:endParaRPr>
          </a:p>
          <a:p>
            <a:pPr marL="742950" lvl="1" indent="-285750" algn="l">
              <a:buFont typeface="Arial" panose="020B0604020202020204" pitchFamily="34" charset="0"/>
              <a:buChar char="•"/>
            </a:pPr>
            <a:r>
              <a:rPr lang="en-GB" b="0" i="1" dirty="0">
                <a:effectLst/>
                <a:latin typeface="Söhne"/>
              </a:rPr>
              <a:t>Structure:</a:t>
            </a:r>
            <a:r>
              <a:rPr lang="en-GB" b="0" i="0" dirty="0">
                <a:effectLst/>
                <a:latin typeface="Söhne"/>
              </a:rPr>
              <a:t> The API response is like a reply to the letter, providing the requested information or confirming an action.</a:t>
            </a:r>
          </a:p>
          <a:p>
            <a:pPr marL="742950" lvl="1" indent="-285750" algn="l">
              <a:buFont typeface="Arial" panose="020B0604020202020204" pitchFamily="34" charset="0"/>
              <a:buChar char="•"/>
            </a:pPr>
            <a:r>
              <a:rPr lang="en-GB" b="0" i="1" dirty="0">
                <a:effectLst/>
                <a:latin typeface="Söhne"/>
              </a:rPr>
              <a:t>Components:</a:t>
            </a:r>
            <a:endParaRPr lang="en-GB" b="0" i="0" dirty="0">
              <a:effectLst/>
              <a:latin typeface="Söhne"/>
            </a:endParaRPr>
          </a:p>
          <a:p>
            <a:pPr marL="1143000" lvl="2" indent="-228600" algn="l">
              <a:buFont typeface="Arial" panose="020B0604020202020204" pitchFamily="34" charset="0"/>
              <a:buChar char="•"/>
            </a:pPr>
            <a:r>
              <a:rPr lang="en-GB" b="1" i="0" dirty="0">
                <a:effectLst/>
                <a:latin typeface="Söhne"/>
              </a:rPr>
              <a:t>Status Code:</a:t>
            </a:r>
            <a:r>
              <a:rPr lang="en-GB" b="0" i="0" dirty="0">
                <a:effectLst/>
                <a:latin typeface="Söhne"/>
              </a:rPr>
              <a:t> A three-digit code indicating the outcome of the request (e.g., 200 for success, 404 for not found).</a:t>
            </a:r>
          </a:p>
          <a:p>
            <a:pPr marL="1143000" lvl="2" indent="-228600" algn="l">
              <a:buFont typeface="Arial" panose="020B0604020202020204" pitchFamily="34" charset="0"/>
              <a:buChar char="•"/>
            </a:pPr>
            <a:r>
              <a:rPr lang="en-GB" b="1" i="0" dirty="0">
                <a:effectLst/>
                <a:latin typeface="Söhne"/>
              </a:rPr>
              <a:t>Headers:</a:t>
            </a:r>
            <a:r>
              <a:rPr lang="en-GB" b="0" i="0" dirty="0">
                <a:effectLst/>
                <a:latin typeface="Söhne"/>
              </a:rPr>
              <a:t> Metadata about the response, such as content type or server information.</a:t>
            </a:r>
          </a:p>
          <a:p>
            <a:pPr marL="1143000" lvl="2" indent="-228600" algn="l">
              <a:buFont typeface="Arial" panose="020B0604020202020204" pitchFamily="34" charset="0"/>
              <a:buChar char="•"/>
            </a:pPr>
            <a:r>
              <a:rPr lang="en-GB" b="1" i="0" dirty="0">
                <a:effectLst/>
                <a:latin typeface="Söhne"/>
              </a:rPr>
              <a:t>Body:</a:t>
            </a:r>
            <a:r>
              <a:rPr lang="en-GB" b="0" i="0" dirty="0">
                <a:effectLst/>
                <a:latin typeface="Söhne"/>
              </a:rPr>
              <a:t> The actual data or information requested by the client, formatted based on the agreed-upon representation (JSON, XML, etc.).</a:t>
            </a:r>
          </a:p>
          <a:p>
            <a:pPr algn="l"/>
            <a:r>
              <a:rPr lang="en-GB" b="1" i="0" dirty="0">
                <a:solidFill>
                  <a:srgbClr val="ECECF1"/>
                </a:solidFill>
                <a:effectLst/>
                <a:latin typeface="Söhne"/>
              </a:rPr>
              <a:t>Flow:</a:t>
            </a:r>
            <a:endParaRPr lang="en-GB" b="0" i="0" dirty="0">
              <a:solidFill>
                <a:srgbClr val="ECECF1"/>
              </a:solidFill>
              <a:effectLst/>
              <a:latin typeface="Söhne"/>
            </a:endParaRPr>
          </a:p>
          <a:p>
            <a:pPr algn="l">
              <a:buFont typeface="Arial" panose="020B0604020202020204" pitchFamily="34" charset="0"/>
              <a:buChar char="•"/>
            </a:pPr>
            <a:r>
              <a:rPr lang="en-GB" b="0" i="1" dirty="0">
                <a:solidFill>
                  <a:srgbClr val="ECECF1"/>
                </a:solidFill>
                <a:effectLst/>
                <a:latin typeface="Söhne"/>
              </a:rPr>
              <a:t>Initiation:</a:t>
            </a:r>
            <a:r>
              <a:rPr lang="en-GB" b="0" i="0" dirty="0">
                <a:solidFill>
                  <a:srgbClr val="ECECF1"/>
                </a:solidFill>
                <a:effectLst/>
                <a:latin typeface="Söhne"/>
              </a:rPr>
              <a:t> The client initiates the process by sending a request to the server.</a:t>
            </a:r>
          </a:p>
          <a:p>
            <a:pPr algn="l">
              <a:buFont typeface="Arial" panose="020B0604020202020204" pitchFamily="34" charset="0"/>
              <a:buChar char="•"/>
            </a:pPr>
            <a:r>
              <a:rPr lang="en-GB" b="0" i="1" dirty="0">
                <a:solidFill>
                  <a:srgbClr val="ECECF1"/>
                </a:solidFill>
                <a:effectLst/>
                <a:latin typeface="Söhne"/>
              </a:rPr>
              <a:t>Processing:</a:t>
            </a:r>
            <a:r>
              <a:rPr lang="en-GB" b="0" i="0" dirty="0">
                <a:solidFill>
                  <a:srgbClr val="ECECF1"/>
                </a:solidFill>
                <a:effectLst/>
                <a:latin typeface="Söhne"/>
              </a:rPr>
              <a:t> The server processes the request, performs the necessary actions, and generates a response.</a:t>
            </a:r>
          </a:p>
          <a:p>
            <a:pPr algn="l">
              <a:buFont typeface="Arial" panose="020B0604020202020204" pitchFamily="34" charset="0"/>
              <a:buChar char="•"/>
            </a:pPr>
            <a:r>
              <a:rPr lang="en-GB" b="0" i="1" dirty="0">
                <a:solidFill>
                  <a:srgbClr val="ECECF1"/>
                </a:solidFill>
                <a:effectLst/>
                <a:latin typeface="Söhne"/>
              </a:rPr>
              <a:t>Transmission:</a:t>
            </a:r>
            <a:r>
              <a:rPr lang="en-GB" b="0" i="0" dirty="0">
                <a:solidFill>
                  <a:srgbClr val="ECECF1"/>
                </a:solidFill>
                <a:effectLst/>
                <a:latin typeface="Söhne"/>
              </a:rPr>
              <a:t> The server sends the response back to the client, typically over HTTP or HTTPS.</a:t>
            </a:r>
          </a:p>
          <a:p>
            <a:pPr algn="l">
              <a:buFont typeface="Arial" panose="020B0604020202020204" pitchFamily="34" charset="0"/>
              <a:buChar char="•"/>
            </a:pPr>
            <a:r>
              <a:rPr lang="en-GB" b="0" i="1" dirty="0">
                <a:solidFill>
                  <a:srgbClr val="ECECF1"/>
                </a:solidFill>
                <a:effectLst/>
                <a:latin typeface="Söhne"/>
              </a:rPr>
              <a:t>Interpretation:</a:t>
            </a:r>
            <a:r>
              <a:rPr lang="en-GB" b="0" i="0" dirty="0">
                <a:solidFill>
                  <a:srgbClr val="ECECF1"/>
                </a:solidFill>
                <a:effectLst/>
                <a:latin typeface="Söhne"/>
              </a:rPr>
              <a:t> The client interprets the response, checks the status code, and extracts the relevant data from the response body.</a:t>
            </a:r>
          </a:p>
          <a:p>
            <a:endParaRPr lang="en-CH" dirty="0"/>
          </a:p>
        </p:txBody>
      </p:sp>
      <p:sp>
        <p:nvSpPr>
          <p:cNvPr id="4" name="Slide Number Placeholder 3"/>
          <p:cNvSpPr>
            <a:spLocks noGrp="1"/>
          </p:cNvSpPr>
          <p:nvPr>
            <p:ph type="sldNum" sz="quarter" idx="5"/>
          </p:nvPr>
        </p:nvSpPr>
        <p:spPr/>
        <p:txBody>
          <a:bodyPr/>
          <a:lstStyle/>
          <a:p>
            <a:fld id="{F4052CB1-6085-404A-9810-B0E7427A9D27}" type="slidenum">
              <a:rPr lang="en-CH" smtClean="0"/>
              <a:t>11</a:t>
            </a:fld>
            <a:endParaRPr lang="en-CH"/>
          </a:p>
        </p:txBody>
      </p:sp>
    </p:spTree>
    <p:extLst>
      <p:ext uri="{BB962C8B-B14F-4D97-AF65-F5344CB8AC3E}">
        <p14:creationId xmlns:p14="http://schemas.microsoft.com/office/powerpoint/2010/main" val="1901619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1" i="0" dirty="0">
                <a:effectLst/>
                <a:latin typeface="Söhne"/>
              </a:rPr>
              <a:t>In our requests we are using a specific vocabulary</a:t>
            </a:r>
          </a:p>
          <a:p>
            <a:pPr algn="l">
              <a:buFont typeface="Arial" panose="020B0604020202020204" pitchFamily="34" charset="0"/>
              <a:buChar char="•"/>
            </a:pPr>
            <a:endParaRPr lang="en-GB" b="1" i="0" dirty="0">
              <a:effectLst/>
              <a:latin typeface="Söhne"/>
            </a:endParaRPr>
          </a:p>
          <a:p>
            <a:pPr algn="l">
              <a:buFont typeface="Arial" panose="020B0604020202020204" pitchFamily="34" charset="0"/>
              <a:buChar char="•"/>
            </a:pPr>
            <a:r>
              <a:rPr lang="en-GB" b="1" i="0" dirty="0">
                <a:effectLst/>
                <a:latin typeface="Söhne"/>
              </a:rPr>
              <a:t>POST:</a:t>
            </a:r>
            <a:endParaRPr lang="en-GB" b="0" i="0" dirty="0">
              <a:effectLst/>
              <a:latin typeface="Söhne"/>
            </a:endParaRPr>
          </a:p>
          <a:p>
            <a:pPr marL="742950" lvl="1" indent="-285750" algn="l">
              <a:buFont typeface="Arial" panose="020B0604020202020204" pitchFamily="34" charset="0"/>
              <a:buChar char="•"/>
            </a:pPr>
            <a:r>
              <a:rPr lang="en-GB" b="0" i="1" dirty="0">
                <a:effectLst/>
                <a:latin typeface="Söhne"/>
              </a:rPr>
              <a:t>Purpose:</a:t>
            </a:r>
            <a:r>
              <a:rPr lang="en-GB" b="0" i="0" dirty="0">
                <a:effectLst/>
                <a:latin typeface="Söhne"/>
              </a:rPr>
              <a:t> Used to submit data to be processed to a specified resource.</a:t>
            </a:r>
          </a:p>
          <a:p>
            <a:pPr marL="742950" lvl="1" indent="-285750" algn="l">
              <a:buFont typeface="Arial" panose="020B0604020202020204" pitchFamily="34" charset="0"/>
              <a:buChar char="•"/>
            </a:pPr>
            <a:r>
              <a:rPr lang="en-GB" b="0" i="1" dirty="0">
                <a:effectLst/>
                <a:latin typeface="Söhne"/>
              </a:rPr>
              <a:t>Action Analogy:</a:t>
            </a:r>
            <a:r>
              <a:rPr lang="en-GB" b="0" i="0" dirty="0">
                <a:effectLst/>
                <a:latin typeface="Söhne"/>
              </a:rPr>
              <a:t> Imagine filling out a form on a website. When you submit the form, you're making a POST request, sending data to the server for processing.</a:t>
            </a:r>
          </a:p>
          <a:p>
            <a:pPr algn="l">
              <a:buFont typeface="Arial" panose="020B0604020202020204" pitchFamily="34" charset="0"/>
              <a:buChar char="•"/>
            </a:pPr>
            <a:r>
              <a:rPr lang="en-GB" b="1" i="0" dirty="0">
                <a:effectLst/>
                <a:latin typeface="Söhne"/>
              </a:rPr>
              <a:t>PUT:</a:t>
            </a:r>
            <a:endParaRPr lang="en-GB" b="0" i="0" dirty="0">
              <a:effectLst/>
              <a:latin typeface="Söhne"/>
            </a:endParaRPr>
          </a:p>
          <a:p>
            <a:pPr marL="742950" lvl="1" indent="-285750" algn="l">
              <a:buFont typeface="Arial" panose="020B0604020202020204" pitchFamily="34" charset="0"/>
              <a:buChar char="•"/>
            </a:pPr>
            <a:r>
              <a:rPr lang="en-GB" b="0" i="1" dirty="0">
                <a:effectLst/>
                <a:latin typeface="Söhne"/>
              </a:rPr>
              <a:t>Purpose:</a:t>
            </a:r>
            <a:r>
              <a:rPr lang="en-GB" b="0" i="0" dirty="0">
                <a:effectLst/>
                <a:latin typeface="Söhne"/>
              </a:rPr>
              <a:t> Used to update a current resource or create a new resource if it does not exist.</a:t>
            </a:r>
          </a:p>
          <a:p>
            <a:pPr marL="742950" lvl="1" indent="-285750" algn="l">
              <a:buFont typeface="Arial" panose="020B0604020202020204" pitchFamily="34" charset="0"/>
              <a:buChar char="•"/>
            </a:pPr>
            <a:r>
              <a:rPr lang="en-GB" b="0" i="1" dirty="0">
                <a:effectLst/>
                <a:latin typeface="Söhne"/>
              </a:rPr>
              <a:t>Action Analogy:</a:t>
            </a:r>
            <a:r>
              <a:rPr lang="en-GB" b="0" i="0" dirty="0">
                <a:effectLst/>
                <a:latin typeface="Söhne"/>
              </a:rPr>
              <a:t> It's like editing a document. You're specifying the changes you want to make, and the server updates the resource accordingly.</a:t>
            </a:r>
          </a:p>
          <a:p>
            <a:pPr algn="l">
              <a:buFont typeface="Arial" panose="020B0604020202020204" pitchFamily="34" charset="0"/>
              <a:buChar char="•"/>
            </a:pPr>
            <a:r>
              <a:rPr lang="en-GB" b="1" i="0" dirty="0">
                <a:effectLst/>
                <a:latin typeface="Söhne"/>
              </a:rPr>
              <a:t>PATCH:</a:t>
            </a:r>
            <a:endParaRPr lang="en-GB" b="0" i="0" dirty="0">
              <a:effectLst/>
              <a:latin typeface="Söhne"/>
            </a:endParaRPr>
          </a:p>
          <a:p>
            <a:pPr marL="742950" lvl="1" indent="-285750" algn="l">
              <a:buFont typeface="Arial" panose="020B0604020202020204" pitchFamily="34" charset="0"/>
              <a:buChar char="•"/>
            </a:pPr>
            <a:r>
              <a:rPr lang="en-GB" b="0" i="1" dirty="0">
                <a:effectLst/>
                <a:latin typeface="Söhne"/>
              </a:rPr>
              <a:t>Purpose:</a:t>
            </a:r>
            <a:r>
              <a:rPr lang="en-GB" b="0" i="0" dirty="0">
                <a:effectLst/>
                <a:latin typeface="Söhne"/>
              </a:rPr>
              <a:t> Similar to PUT but typically used for partial updates to a resource.</a:t>
            </a:r>
          </a:p>
          <a:p>
            <a:pPr marL="742950" lvl="1" indent="-285750" algn="l">
              <a:buFont typeface="Arial" panose="020B0604020202020204" pitchFamily="34" charset="0"/>
              <a:buChar char="•"/>
            </a:pPr>
            <a:r>
              <a:rPr lang="en-GB" b="0" i="1" dirty="0">
                <a:effectLst/>
                <a:latin typeface="Söhne"/>
              </a:rPr>
              <a:t>Action Analogy:</a:t>
            </a:r>
            <a:r>
              <a:rPr lang="en-GB" b="0" i="0" dirty="0">
                <a:effectLst/>
                <a:latin typeface="Söhne"/>
              </a:rPr>
              <a:t> Think of it as making edits to specific sections of a document rather than replacing the entire document.</a:t>
            </a:r>
            <a:endParaRPr lang="en-CH" dirty="0"/>
          </a:p>
          <a:p>
            <a:pPr algn="l">
              <a:buFont typeface="Arial" panose="020B0604020202020204" pitchFamily="34" charset="0"/>
              <a:buChar char="•"/>
            </a:pPr>
            <a:r>
              <a:rPr lang="en-GB" b="1" i="0" dirty="0">
                <a:effectLst/>
                <a:latin typeface="Söhne"/>
              </a:rPr>
              <a:t>GET:</a:t>
            </a:r>
            <a:endParaRPr lang="en-GB" b="0" i="0" dirty="0">
              <a:effectLst/>
              <a:latin typeface="Söhne"/>
            </a:endParaRPr>
          </a:p>
          <a:p>
            <a:pPr marL="742950" lvl="1" indent="-285750" algn="l">
              <a:buFont typeface="Arial" panose="020B0604020202020204" pitchFamily="34" charset="0"/>
              <a:buChar char="•"/>
            </a:pPr>
            <a:r>
              <a:rPr lang="en-GB" b="0" i="1" dirty="0">
                <a:effectLst/>
                <a:latin typeface="Söhne"/>
              </a:rPr>
              <a:t>Purpose:</a:t>
            </a:r>
            <a:r>
              <a:rPr lang="en-GB" b="0" i="0" dirty="0">
                <a:effectLst/>
                <a:latin typeface="Söhne"/>
              </a:rPr>
              <a:t> Used to retrieve data from a specified resource.</a:t>
            </a:r>
          </a:p>
          <a:p>
            <a:pPr marL="742950" lvl="1" indent="-285750" algn="l">
              <a:buFont typeface="Arial" panose="020B0604020202020204" pitchFamily="34" charset="0"/>
              <a:buChar char="•"/>
            </a:pPr>
            <a:r>
              <a:rPr lang="en-GB" b="0" i="1" dirty="0">
                <a:effectLst/>
                <a:latin typeface="Söhne"/>
              </a:rPr>
              <a:t>Action Analogy:</a:t>
            </a:r>
            <a:r>
              <a:rPr lang="en-GB" b="0" i="0" dirty="0">
                <a:effectLst/>
                <a:latin typeface="Söhne"/>
              </a:rPr>
              <a:t> Think of it like asking for information. When you enter a URL in your browser, you're making a GET request to the server to fetch a web page.</a:t>
            </a:r>
          </a:p>
          <a:p>
            <a:pPr marL="742950" lvl="1" indent="-285750" algn="l">
              <a:buFont typeface="Arial" panose="020B0604020202020204" pitchFamily="34" charset="0"/>
              <a:buChar char="•"/>
            </a:pPr>
            <a:endParaRPr lang="en-GB" b="0" i="0" dirty="0">
              <a:effectLst/>
              <a:latin typeface="Söhne"/>
            </a:endParaRPr>
          </a:p>
          <a:p>
            <a:pPr algn="l">
              <a:buFont typeface="Arial" panose="020B0604020202020204" pitchFamily="34" charset="0"/>
              <a:buChar char="•"/>
            </a:pPr>
            <a:r>
              <a:rPr lang="en-GB" b="1" i="0" dirty="0">
                <a:effectLst/>
                <a:latin typeface="Söhne"/>
              </a:rPr>
              <a:t>DELETE:</a:t>
            </a:r>
            <a:endParaRPr lang="en-GB" b="0" i="0" dirty="0">
              <a:effectLst/>
              <a:latin typeface="Söhne"/>
            </a:endParaRPr>
          </a:p>
          <a:p>
            <a:pPr marL="742950" lvl="1" indent="-285750" algn="l">
              <a:buFont typeface="Arial" panose="020B0604020202020204" pitchFamily="34" charset="0"/>
              <a:buChar char="•"/>
            </a:pPr>
            <a:r>
              <a:rPr lang="en-GB" b="0" i="1" dirty="0">
                <a:effectLst/>
                <a:latin typeface="Söhne"/>
              </a:rPr>
              <a:t>Purpose:</a:t>
            </a:r>
            <a:r>
              <a:rPr lang="en-GB" b="0" i="0" dirty="0">
                <a:effectLst/>
                <a:latin typeface="Söhne"/>
              </a:rPr>
              <a:t> Used to request the removal of a resource.</a:t>
            </a:r>
          </a:p>
          <a:p>
            <a:pPr marL="742950" lvl="1" indent="-285750" algn="l">
              <a:buFont typeface="Arial" panose="020B0604020202020204" pitchFamily="34" charset="0"/>
              <a:buChar char="•"/>
            </a:pPr>
            <a:r>
              <a:rPr lang="en-GB" b="0" i="1" dirty="0">
                <a:effectLst/>
                <a:latin typeface="Söhne"/>
              </a:rPr>
              <a:t>Action Analogy:</a:t>
            </a:r>
            <a:r>
              <a:rPr lang="en-GB" b="0" i="0" dirty="0">
                <a:effectLst/>
                <a:latin typeface="Söhne"/>
              </a:rPr>
              <a:t> Deleting a file on your computer. You're telling the server, "I want this resource gone."</a:t>
            </a:r>
          </a:p>
          <a:p>
            <a:endParaRPr lang="en-CH" dirty="0"/>
          </a:p>
          <a:p>
            <a:endParaRPr lang="en-CH" dirty="0"/>
          </a:p>
          <a:p>
            <a:r>
              <a:rPr lang="en-CH" dirty="0"/>
              <a:t>There are other HTTP verbs that we will not mention, these cover the main uses that we are interested in. </a:t>
            </a:r>
          </a:p>
        </p:txBody>
      </p:sp>
      <p:sp>
        <p:nvSpPr>
          <p:cNvPr id="4" name="Slide Number Placeholder 3"/>
          <p:cNvSpPr>
            <a:spLocks noGrp="1"/>
          </p:cNvSpPr>
          <p:nvPr>
            <p:ph type="sldNum" sz="quarter" idx="5"/>
          </p:nvPr>
        </p:nvSpPr>
        <p:spPr/>
        <p:txBody>
          <a:bodyPr/>
          <a:lstStyle/>
          <a:p>
            <a:fld id="{F4052CB1-6085-404A-9810-B0E7427A9D27}" type="slidenum">
              <a:rPr lang="en-CH" smtClean="0"/>
              <a:t>12</a:t>
            </a:fld>
            <a:endParaRPr lang="en-CH"/>
          </a:p>
        </p:txBody>
      </p:sp>
    </p:spTree>
    <p:extLst>
      <p:ext uri="{BB962C8B-B14F-4D97-AF65-F5344CB8AC3E}">
        <p14:creationId xmlns:p14="http://schemas.microsoft.com/office/powerpoint/2010/main" val="3112940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dirty="0">
                <a:effectLst/>
                <a:latin typeface="Söhne"/>
              </a:rPr>
              <a:t>Human-Readable and Lightweight:</a:t>
            </a:r>
            <a:endParaRPr lang="en-GB" b="0" i="0" dirty="0">
              <a:effectLst/>
              <a:latin typeface="Söhne"/>
            </a:endParaRPr>
          </a:p>
          <a:p>
            <a:pPr marL="742950" lvl="1" indent="-285750" algn="l">
              <a:buFont typeface="+mj-lt"/>
              <a:buAutoNum type="arabicPeriod"/>
            </a:pPr>
            <a:r>
              <a:rPr lang="en-GB" b="0" i="0" dirty="0">
                <a:effectLst/>
                <a:latin typeface="Söhne"/>
              </a:rPr>
              <a:t>JSON's syntax is human-readable and straightforward, making it easy for developers to understand and work with. The lightweight nature of JSON is crucial for efficient data interchange, especially in the context of web-based applications and RESTful APIs.</a:t>
            </a:r>
          </a:p>
          <a:p>
            <a:pPr algn="l">
              <a:buFont typeface="+mj-lt"/>
              <a:buAutoNum type="arabicPeriod"/>
            </a:pPr>
            <a:r>
              <a:rPr lang="en-GB" b="1" i="0" dirty="0">
                <a:effectLst/>
                <a:latin typeface="Söhne"/>
              </a:rPr>
              <a:t>Language Agnostic and Interoperable:</a:t>
            </a:r>
            <a:endParaRPr lang="en-GB" b="0" i="0" dirty="0">
              <a:effectLst/>
              <a:latin typeface="Söhne"/>
            </a:endParaRPr>
          </a:p>
          <a:p>
            <a:pPr marL="742950" lvl="1" indent="-285750" algn="l">
              <a:buFont typeface="+mj-lt"/>
              <a:buAutoNum type="arabicPeriod"/>
            </a:pPr>
            <a:r>
              <a:rPr lang="en-GB" b="0" i="0" dirty="0">
                <a:effectLst/>
                <a:latin typeface="Söhne"/>
              </a:rPr>
              <a:t>JSON is language-agnostic, meaning it can be parsed and generated by a wide range of programming languages. This feature promotes interoperability, allowing systems built using different technologies to communicate seamlessly. JSON's versatility contributes to its adoption in diverse development environments.</a:t>
            </a:r>
          </a:p>
          <a:p>
            <a:pPr algn="l">
              <a:buFont typeface="+mj-lt"/>
              <a:buAutoNum type="arabicPeriod"/>
            </a:pPr>
            <a:r>
              <a:rPr lang="en-GB" b="1" i="0" dirty="0">
                <a:effectLst/>
                <a:latin typeface="Söhne"/>
              </a:rPr>
              <a:t>Native Support in JavaScript and Web Development:</a:t>
            </a:r>
            <a:endParaRPr lang="en-GB" b="0" i="0" dirty="0">
              <a:effectLst/>
              <a:latin typeface="Söhne"/>
            </a:endParaRPr>
          </a:p>
          <a:p>
            <a:pPr marL="742950" lvl="1" indent="-285750" algn="l">
              <a:buFont typeface="+mj-lt"/>
              <a:buAutoNum type="arabicPeriod"/>
            </a:pPr>
            <a:r>
              <a:rPr lang="en-GB" b="0" i="0" dirty="0">
                <a:effectLst/>
                <a:latin typeface="Söhne"/>
              </a:rPr>
              <a:t>JSON is a native data format in JavaScript, which is a fundamental language for web development. Since many REST APIs are designed to serve web applications, the natural compatibility of JSON with JavaScript simplifies data manipulation, consumption, and integration within web-based projects. The prevalence of JSON in web development has contributed significantly to its widespread adoption in RESTful APIs.</a:t>
            </a:r>
            <a:endParaRPr lang="en-GB" b="1" i="0" dirty="0">
              <a:effectLst/>
              <a:latin typeface="Söhne"/>
            </a:endParaRPr>
          </a:p>
          <a:p>
            <a:pPr algn="l">
              <a:buFont typeface="+mj-lt"/>
              <a:buAutoNum type="arabicPeriod"/>
            </a:pPr>
            <a:r>
              <a:rPr lang="en-GB" b="1" i="0" dirty="0">
                <a:effectLst/>
                <a:latin typeface="Söhne"/>
              </a:rPr>
              <a:t>Data Structure Representation:</a:t>
            </a:r>
            <a:endParaRPr lang="en-GB" b="0" i="0" dirty="0">
              <a:effectLst/>
              <a:latin typeface="Söhne"/>
            </a:endParaRPr>
          </a:p>
          <a:p>
            <a:pPr marL="742950" lvl="1" indent="-285750" algn="l">
              <a:buFont typeface="+mj-lt"/>
              <a:buAutoNum type="arabicPeriod"/>
            </a:pPr>
            <a:r>
              <a:rPr lang="en-GB" b="0" i="0" dirty="0">
                <a:effectLst/>
                <a:latin typeface="Söhne"/>
              </a:rPr>
              <a:t>JSON supports key-value pairs and nested structures, making it an effective way to represent complex data structures. This is especially useful when dealing with hierarchical data, such as nested objects and arrays.</a:t>
            </a:r>
          </a:p>
          <a:p>
            <a:pPr algn="l">
              <a:buFont typeface="+mj-lt"/>
              <a:buAutoNum type="arabicPeriod"/>
            </a:pPr>
            <a:r>
              <a:rPr lang="en-GB" b="1" i="0" dirty="0">
                <a:effectLst/>
                <a:latin typeface="Söhne"/>
              </a:rPr>
              <a:t>Language Agnostic:</a:t>
            </a:r>
            <a:endParaRPr lang="en-GB" b="0" i="0" dirty="0">
              <a:effectLst/>
              <a:latin typeface="Söhne"/>
            </a:endParaRPr>
          </a:p>
          <a:p>
            <a:pPr marL="742950" lvl="1" indent="-285750" algn="l">
              <a:buFont typeface="+mj-lt"/>
              <a:buAutoNum type="arabicPeriod"/>
            </a:pPr>
            <a:r>
              <a:rPr lang="en-GB" b="0" i="0" dirty="0">
                <a:effectLst/>
                <a:latin typeface="Söhne"/>
              </a:rPr>
              <a:t>JSON is language-agnostic, meaning it can be easily parsed and generated by a wide range of programming languages. This flexibility allows interoperability between different systems, as JSON is supported in most modern programming languages.</a:t>
            </a:r>
          </a:p>
          <a:p>
            <a:pPr algn="l">
              <a:buFont typeface="+mj-lt"/>
              <a:buAutoNum type="arabicPeriod"/>
            </a:pPr>
            <a:r>
              <a:rPr lang="en-GB" b="1" i="0" dirty="0">
                <a:effectLst/>
                <a:latin typeface="Söhne"/>
              </a:rPr>
              <a:t>Browser and JavaScript Compatibility:</a:t>
            </a:r>
            <a:endParaRPr lang="en-GB" b="0" i="0" dirty="0">
              <a:effectLst/>
              <a:latin typeface="Söhne"/>
            </a:endParaRPr>
          </a:p>
          <a:p>
            <a:pPr marL="742950" lvl="1" indent="-285750" algn="l">
              <a:buFont typeface="+mj-lt"/>
              <a:buAutoNum type="arabicPeriod"/>
            </a:pPr>
            <a:r>
              <a:rPr lang="en-GB" b="0" i="0" dirty="0">
                <a:effectLst/>
                <a:latin typeface="Söhne"/>
              </a:rPr>
              <a:t>JSON is a native data format in JavaScript, which is widely used for web development. This native compatibility simplifies data manipulation and consumption in web applications, making it a natural choice for APIs serving web-based content.</a:t>
            </a:r>
          </a:p>
          <a:p>
            <a:pPr algn="l">
              <a:buFont typeface="+mj-lt"/>
              <a:buAutoNum type="arabicPeriod"/>
            </a:pPr>
            <a:r>
              <a:rPr lang="en-GB" b="1" i="0" dirty="0">
                <a:effectLst/>
                <a:latin typeface="Söhne"/>
              </a:rPr>
              <a:t>Widespread Adoption:</a:t>
            </a:r>
            <a:endParaRPr lang="en-GB" b="0" i="0" dirty="0">
              <a:effectLst/>
              <a:latin typeface="Söhne"/>
            </a:endParaRPr>
          </a:p>
          <a:p>
            <a:pPr marL="742950" lvl="1" indent="-285750" algn="l">
              <a:buFont typeface="+mj-lt"/>
              <a:buAutoNum type="arabicPeriod"/>
            </a:pPr>
            <a:r>
              <a:rPr lang="en-GB" b="0" i="0" dirty="0">
                <a:effectLst/>
                <a:latin typeface="Söhne"/>
              </a:rPr>
              <a:t>Due to its simplicity and versatility, JSON has gained widespread adoption across various industries and domains. Many programming languages provide built-in support for JSON parsing and serialization.</a:t>
            </a:r>
          </a:p>
          <a:p>
            <a:pPr algn="l"/>
            <a:r>
              <a:rPr lang="en-GB" b="0" i="0" dirty="0">
                <a:effectLst/>
                <a:latin typeface="Söhne"/>
              </a:rPr>
              <a:t>While JSON is prevalent, it's essential to note that other data formats, such as XML, may still be used in certain contexts. The choice of data format often depends on the specific requirements of the application and the preferences of the development team.</a:t>
            </a:r>
          </a:p>
          <a:p>
            <a:endParaRPr lang="en-CH" dirty="0"/>
          </a:p>
        </p:txBody>
      </p:sp>
      <p:sp>
        <p:nvSpPr>
          <p:cNvPr id="4" name="Slide Number Placeholder 3"/>
          <p:cNvSpPr>
            <a:spLocks noGrp="1"/>
          </p:cNvSpPr>
          <p:nvPr>
            <p:ph type="sldNum" sz="quarter" idx="5"/>
          </p:nvPr>
        </p:nvSpPr>
        <p:spPr/>
        <p:txBody>
          <a:bodyPr/>
          <a:lstStyle/>
          <a:p>
            <a:fld id="{F4052CB1-6085-404A-9810-B0E7427A9D27}" type="slidenum">
              <a:rPr lang="en-CH" smtClean="0"/>
              <a:t>13</a:t>
            </a:fld>
            <a:endParaRPr lang="en-CH"/>
          </a:p>
        </p:txBody>
      </p:sp>
    </p:spTree>
    <p:extLst>
      <p:ext uri="{BB962C8B-B14F-4D97-AF65-F5344CB8AC3E}">
        <p14:creationId xmlns:p14="http://schemas.microsoft.com/office/powerpoint/2010/main" val="1735967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From http testing: </a:t>
            </a:r>
            <a:r>
              <a:rPr lang="en-GB" b="0" i="0" dirty="0">
                <a:solidFill>
                  <a:srgbClr val="212529"/>
                </a:solidFill>
                <a:effectLst/>
                <a:latin typeface="-apple-system"/>
              </a:rPr>
              <a:t>When writing a package interacting with web resources, you will probably use </a:t>
            </a:r>
            <a:r>
              <a:rPr lang="en-GB" b="0" i="0" u="none" strike="noStrike" dirty="0">
                <a:solidFill>
                  <a:srgbClr val="1F58A3"/>
                </a:solidFill>
                <a:effectLst/>
                <a:latin typeface="-apple-system"/>
                <a:hlinkClick r:id="rId3"/>
              </a:rPr>
              <a:t>httr2</a:t>
            </a:r>
            <a:r>
              <a:rPr lang="en-GB" b="0" i="0" dirty="0">
                <a:solidFill>
                  <a:srgbClr val="212529"/>
                </a:solidFill>
                <a:effectLst/>
                <a:latin typeface="-apple-system"/>
              </a:rPr>
              <a:t>, </a:t>
            </a:r>
            <a:r>
              <a:rPr lang="en-GB" b="0" i="0" u="none" strike="noStrike" dirty="0">
                <a:solidFill>
                  <a:srgbClr val="1F58A3"/>
                </a:solidFill>
                <a:effectLst/>
                <a:latin typeface="-apple-system"/>
                <a:hlinkClick r:id="rId4"/>
              </a:rPr>
              <a:t>httr</a:t>
            </a:r>
            <a:r>
              <a:rPr lang="en-GB" b="0" i="0" dirty="0">
                <a:solidFill>
                  <a:srgbClr val="212529"/>
                </a:solidFill>
                <a:effectLst/>
                <a:latin typeface="-apple-system"/>
              </a:rPr>
              <a:t> or </a:t>
            </a:r>
            <a:r>
              <a:rPr lang="en-GB" b="0" i="0" u="none" strike="noStrike" dirty="0">
                <a:solidFill>
                  <a:srgbClr val="1F58A3"/>
                </a:solidFill>
                <a:effectLst/>
                <a:latin typeface="-apple-system"/>
                <a:hlinkClick r:id="rId5"/>
              </a:rPr>
              <a:t>crul</a:t>
            </a:r>
            <a:r>
              <a:rPr lang="en-GB" b="0" i="0" dirty="0">
                <a:solidFill>
                  <a:srgbClr val="212529"/>
                </a:solidFill>
                <a:effectLst/>
                <a:latin typeface="-apple-system"/>
              </a:rPr>
              <a:t>.</a:t>
            </a:r>
          </a:p>
          <a:p>
            <a:endParaRPr lang="en-GB" b="0" i="0" dirty="0">
              <a:solidFill>
                <a:srgbClr val="212529"/>
              </a:solidFill>
              <a:effectLst/>
              <a:latin typeface="-apple-system"/>
            </a:endParaRPr>
          </a:p>
          <a:p>
            <a:r>
              <a:rPr lang="en-GB" b="0" i="0" dirty="0">
                <a:solidFill>
                  <a:srgbClr val="212529"/>
                </a:solidFill>
                <a:effectLst/>
                <a:latin typeface="-apple-system"/>
              </a:rPr>
              <a:t>Many great options...	</a:t>
            </a:r>
          </a:p>
          <a:p>
            <a:r>
              <a:rPr lang="en-GB" b="0" i="0" dirty="0">
                <a:solidFill>
                  <a:srgbClr val="212529"/>
                </a:solidFill>
                <a:effectLst/>
                <a:latin typeface="-apple-system"/>
              </a:rPr>
              <a:t>Lots of flexibility</a:t>
            </a:r>
            <a:endParaRPr lang="en-CH" dirty="0"/>
          </a:p>
        </p:txBody>
      </p:sp>
      <p:sp>
        <p:nvSpPr>
          <p:cNvPr id="4" name="Slide Number Placeholder 3"/>
          <p:cNvSpPr>
            <a:spLocks noGrp="1"/>
          </p:cNvSpPr>
          <p:nvPr>
            <p:ph type="sldNum" sz="quarter" idx="5"/>
          </p:nvPr>
        </p:nvSpPr>
        <p:spPr/>
        <p:txBody>
          <a:bodyPr/>
          <a:lstStyle/>
          <a:p>
            <a:fld id="{F4052CB1-6085-404A-9810-B0E7427A9D27}" type="slidenum">
              <a:rPr lang="en-CH" smtClean="0"/>
              <a:t>14</a:t>
            </a:fld>
            <a:endParaRPr lang="en-CH"/>
          </a:p>
        </p:txBody>
      </p:sp>
    </p:spTree>
    <p:extLst>
      <p:ext uri="{BB962C8B-B14F-4D97-AF65-F5344CB8AC3E}">
        <p14:creationId xmlns:p14="http://schemas.microsoft.com/office/powerpoint/2010/main" val="4280534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cran.r-project.org</a:t>
            </a:r>
            <a:r>
              <a:rPr lang="en-GB" dirty="0"/>
              <a:t>/web/packages/</a:t>
            </a:r>
            <a:r>
              <a:rPr lang="en-GB" dirty="0" err="1"/>
              <a:t>httr</a:t>
            </a:r>
            <a:r>
              <a:rPr lang="en-GB" dirty="0"/>
              <a:t>/vignettes/</a:t>
            </a:r>
            <a:r>
              <a:rPr lang="en-GB" dirty="0" err="1"/>
              <a:t>secrets.html</a:t>
            </a:r>
            <a:endParaRPr lang="en-CH" dirty="0"/>
          </a:p>
        </p:txBody>
      </p:sp>
      <p:sp>
        <p:nvSpPr>
          <p:cNvPr id="4" name="Slide Number Placeholder 3"/>
          <p:cNvSpPr>
            <a:spLocks noGrp="1"/>
          </p:cNvSpPr>
          <p:nvPr>
            <p:ph type="sldNum" sz="quarter" idx="5"/>
          </p:nvPr>
        </p:nvSpPr>
        <p:spPr/>
        <p:txBody>
          <a:bodyPr/>
          <a:lstStyle/>
          <a:p>
            <a:fld id="{F4052CB1-6085-404A-9810-B0E7427A9D27}" type="slidenum">
              <a:rPr lang="en-CH" smtClean="0"/>
              <a:t>15</a:t>
            </a:fld>
            <a:endParaRPr lang="en-CH"/>
          </a:p>
        </p:txBody>
      </p:sp>
    </p:spTree>
    <p:extLst>
      <p:ext uri="{BB962C8B-B14F-4D97-AF65-F5344CB8AC3E}">
        <p14:creationId xmlns:p14="http://schemas.microsoft.com/office/powerpoint/2010/main" val="3759536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a:p>
            <a:r>
              <a:rPr lang="en-CH" dirty="0"/>
              <a:t>Rsnps</a:t>
            </a:r>
          </a:p>
          <a:p>
            <a:r>
              <a:rPr lang="en-CH" dirty="0"/>
              <a:t>Softare, other examples – Spotify, Unity</a:t>
            </a:r>
          </a:p>
        </p:txBody>
      </p:sp>
      <p:sp>
        <p:nvSpPr>
          <p:cNvPr id="4" name="Slide Number Placeholder 3"/>
          <p:cNvSpPr>
            <a:spLocks noGrp="1"/>
          </p:cNvSpPr>
          <p:nvPr>
            <p:ph type="sldNum" sz="quarter" idx="5"/>
          </p:nvPr>
        </p:nvSpPr>
        <p:spPr/>
        <p:txBody>
          <a:bodyPr/>
          <a:lstStyle/>
          <a:p>
            <a:fld id="{F4052CB1-6085-404A-9810-B0E7427A9D27}" type="slidenum">
              <a:rPr lang="en-CH" smtClean="0"/>
              <a:t>16</a:t>
            </a:fld>
            <a:endParaRPr lang="en-CH"/>
          </a:p>
        </p:txBody>
      </p:sp>
    </p:spTree>
    <p:extLst>
      <p:ext uri="{BB962C8B-B14F-4D97-AF65-F5344CB8AC3E}">
        <p14:creationId xmlns:p14="http://schemas.microsoft.com/office/powerpoint/2010/main" val="756359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a:t>
            </a:r>
            <a:r>
              <a:rPr lang="en-CH" dirty="0"/>
              <a:t>sing httr</a:t>
            </a:r>
          </a:p>
          <a:p>
            <a:endParaRPr lang="en-CH" dirty="0"/>
          </a:p>
          <a:p>
            <a:endParaRPr lang="en-CH" dirty="0"/>
          </a:p>
          <a:p>
            <a:r>
              <a:rPr lang="en-CH" dirty="0"/>
              <a:t>Installation not workng</a:t>
            </a:r>
          </a:p>
          <a:p>
            <a:endParaRPr lang="en-CH" dirty="0"/>
          </a:p>
          <a:p>
            <a:r>
              <a:rPr lang="en-GB" dirty="0"/>
              <a:t>```{r}</a:t>
            </a:r>
          </a:p>
          <a:p>
            <a:r>
              <a:rPr lang="en-GB" dirty="0"/>
              <a:t>if (!require("</a:t>
            </a:r>
            <a:r>
              <a:rPr lang="en-GB" dirty="0" err="1"/>
              <a:t>BiocManager</a:t>
            </a:r>
            <a:r>
              <a:rPr lang="en-GB" dirty="0"/>
              <a:t>", quietly = TRUE))</a:t>
            </a:r>
          </a:p>
          <a:p>
            <a:r>
              <a:rPr lang="en-GB" dirty="0"/>
              <a:t>    </a:t>
            </a:r>
            <a:r>
              <a:rPr lang="en-GB" dirty="0" err="1"/>
              <a:t>install.packages</a:t>
            </a:r>
            <a:r>
              <a:rPr lang="en-GB" dirty="0"/>
              <a:t>("</a:t>
            </a:r>
            <a:r>
              <a:rPr lang="en-GB" dirty="0" err="1"/>
              <a:t>BiocManager</a:t>
            </a:r>
            <a:r>
              <a:rPr lang="en-GB" dirty="0"/>
              <a:t>")</a:t>
            </a:r>
          </a:p>
          <a:p>
            <a:endParaRPr lang="en-GB" dirty="0"/>
          </a:p>
          <a:p>
            <a:r>
              <a:rPr lang="en-GB" dirty="0" err="1"/>
              <a:t>BiocManager</a:t>
            </a:r>
            <a:r>
              <a:rPr lang="en-GB" dirty="0"/>
              <a:t>::install("RCy3")</a:t>
            </a:r>
          </a:p>
          <a:p>
            <a:r>
              <a:rPr lang="en-GB" dirty="0"/>
              <a:t>```</a:t>
            </a:r>
            <a:endParaRPr lang="en-CH" dirty="0"/>
          </a:p>
        </p:txBody>
      </p:sp>
      <p:sp>
        <p:nvSpPr>
          <p:cNvPr id="4" name="Slide Number Placeholder 3"/>
          <p:cNvSpPr>
            <a:spLocks noGrp="1"/>
          </p:cNvSpPr>
          <p:nvPr>
            <p:ph type="sldNum" sz="quarter" idx="5"/>
          </p:nvPr>
        </p:nvSpPr>
        <p:spPr/>
        <p:txBody>
          <a:bodyPr/>
          <a:lstStyle/>
          <a:p>
            <a:fld id="{F4052CB1-6085-404A-9810-B0E7427A9D27}" type="slidenum">
              <a:rPr lang="en-CH" smtClean="0"/>
              <a:t>17</a:t>
            </a:fld>
            <a:endParaRPr lang="en-CH"/>
          </a:p>
        </p:txBody>
      </p:sp>
    </p:spTree>
    <p:extLst>
      <p:ext uri="{BB962C8B-B14F-4D97-AF65-F5344CB8AC3E}">
        <p14:creationId xmlns:p14="http://schemas.microsoft.com/office/powerpoint/2010/main" val="2200030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F4052CB1-6085-404A-9810-B0E7427A9D27}" type="slidenum">
              <a:rPr lang="en-CH" smtClean="0"/>
              <a:t>20</a:t>
            </a:fld>
            <a:endParaRPr lang="en-CH"/>
          </a:p>
        </p:txBody>
      </p:sp>
    </p:spTree>
    <p:extLst>
      <p:ext uri="{BB962C8B-B14F-4D97-AF65-F5344CB8AC3E}">
        <p14:creationId xmlns:p14="http://schemas.microsoft.com/office/powerpoint/2010/main" val="2016272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F4052CB1-6085-404A-9810-B0E7427A9D27}" type="slidenum">
              <a:rPr lang="en-CH" smtClean="0"/>
              <a:t>27</a:t>
            </a:fld>
            <a:endParaRPr lang="en-CH"/>
          </a:p>
        </p:txBody>
      </p:sp>
    </p:spTree>
    <p:extLst>
      <p:ext uri="{BB962C8B-B14F-4D97-AF65-F5344CB8AC3E}">
        <p14:creationId xmlns:p14="http://schemas.microsoft.com/office/powerpoint/2010/main" val="551990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F4052CB1-6085-404A-9810-B0E7427A9D27}" type="slidenum">
              <a:rPr lang="en-CH" smtClean="0"/>
              <a:t>2</a:t>
            </a:fld>
            <a:endParaRPr lang="en-CH"/>
          </a:p>
        </p:txBody>
      </p:sp>
    </p:spTree>
    <p:extLst>
      <p:ext uri="{BB962C8B-B14F-4D97-AF65-F5344CB8AC3E}">
        <p14:creationId xmlns:p14="http://schemas.microsoft.com/office/powerpoint/2010/main" val="561771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rial" panose="020B0604020202020204" pitchFamily="34" charset="0"/>
                <a:ea typeface="Calibri" panose="020F0502020204030204" pitchFamily="34" charset="0"/>
              </a:rPr>
              <a:t>Quickly about me, I have a PhD in microbial ecology , I am Canadian, I moved to Switzerland in 2016 and worked as a bioinformatician at a private company focused on personalized medicine. And I’ve been at </a:t>
            </a:r>
            <a:r>
              <a:rPr lang="en-US" sz="1200" dirty="0" err="1">
                <a:effectLst/>
                <a:latin typeface="Arial" panose="020B0604020202020204" pitchFamily="34" charset="0"/>
                <a:ea typeface="Calibri" panose="020F0502020204030204" pitchFamily="34" charset="0"/>
              </a:rPr>
              <a:t>Agroscope</a:t>
            </a:r>
            <a:r>
              <a:rPr lang="en-US" sz="1200" dirty="0">
                <a:effectLst/>
                <a:latin typeface="Arial" panose="020B0604020202020204" pitchFamily="34" charset="0"/>
                <a:ea typeface="Calibri" panose="020F0502020204030204" pitchFamily="34" charset="0"/>
              </a:rPr>
              <a:t> for a bit over 2 years. </a:t>
            </a:r>
            <a:endParaRPr lang="fr-CH" sz="1200" dirty="0">
              <a:effectLst/>
              <a:latin typeface="Arial" panose="020B0604020202020204" pitchFamily="34" charset="0"/>
              <a:ea typeface="Calibri" panose="020F0502020204030204" pitchFamily="34" charset="0"/>
            </a:endParaRPr>
          </a:p>
          <a:p>
            <a:endParaRPr lang="en-CH" dirty="0"/>
          </a:p>
        </p:txBody>
      </p:sp>
      <p:sp>
        <p:nvSpPr>
          <p:cNvPr id="4" name="Slide Number Placeholder 3"/>
          <p:cNvSpPr>
            <a:spLocks noGrp="1"/>
          </p:cNvSpPr>
          <p:nvPr>
            <p:ph type="sldNum" sz="quarter" idx="5"/>
          </p:nvPr>
        </p:nvSpPr>
        <p:spPr/>
        <p:txBody>
          <a:bodyPr/>
          <a:lstStyle/>
          <a:p>
            <a:fld id="{F4052CB1-6085-404A-9810-B0E7427A9D27}" type="slidenum">
              <a:rPr lang="en-CH" smtClean="0"/>
              <a:t>3</a:t>
            </a:fld>
            <a:endParaRPr lang="en-CH"/>
          </a:p>
        </p:txBody>
      </p:sp>
    </p:spTree>
    <p:extLst>
      <p:ext uri="{BB962C8B-B14F-4D97-AF65-F5344CB8AC3E}">
        <p14:creationId xmlns:p14="http://schemas.microsoft.com/office/powerpoint/2010/main" val="336130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F4052CB1-6085-404A-9810-B0E7427A9D27}" type="slidenum">
              <a:rPr lang="en-CH" smtClean="0"/>
              <a:t>4</a:t>
            </a:fld>
            <a:endParaRPr lang="en-CH"/>
          </a:p>
        </p:txBody>
      </p:sp>
    </p:spTree>
    <p:extLst>
      <p:ext uri="{BB962C8B-B14F-4D97-AF65-F5344CB8AC3E}">
        <p14:creationId xmlns:p14="http://schemas.microsoft.com/office/powerpoint/2010/main" val="1328895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GB" b="0" i="0" dirty="0">
                <a:effectLst/>
                <a:latin typeface="Söhne"/>
              </a:rPr>
            </a:br>
            <a:r>
              <a:rPr lang="en-GB" b="1" i="0" dirty="0">
                <a:effectLst/>
                <a:latin typeface="Söhne"/>
              </a:rPr>
              <a:t>Origins in the 1940s:</a:t>
            </a:r>
            <a:r>
              <a:rPr lang="en-GB" b="0" i="0" dirty="0">
                <a:effectLst/>
                <a:latin typeface="Söhne"/>
              </a:rPr>
              <a:t> Believe it or not, the concept of APIs has been around for quite a while, even though it wasn't formally termed as such back then. In the 1940s, developers were already exploring ways to allow different programs to communicate. This laid the groundwork for what would eventually become known as APIs.</a:t>
            </a:r>
          </a:p>
          <a:p>
            <a:pPr algn="l">
              <a:buFont typeface="Arial" panose="020B0604020202020204" pitchFamily="34" charset="0"/>
              <a:buChar char="•"/>
            </a:pPr>
            <a:r>
              <a:rPr lang="en-GB" b="1" i="0" dirty="0">
                <a:effectLst/>
                <a:latin typeface="Söhne"/>
              </a:rPr>
              <a:t>Liberating from Specifics:</a:t>
            </a:r>
            <a:r>
              <a:rPr lang="en-GB" b="0" i="0" dirty="0">
                <a:effectLst/>
                <a:latin typeface="Söhne"/>
              </a:rPr>
              <a:t> As technology advanced, developers faced the challenge of writing code that could work across different programs and devices. APIs emerged as a solution, liberating individuals from the intricacies of specific software or hardware. They provided a standardized way for different systems to interact.</a:t>
            </a:r>
          </a:p>
          <a:p>
            <a:pPr algn="l">
              <a:buFont typeface="Arial" panose="020B0604020202020204" pitchFamily="34" charset="0"/>
              <a:buChar char="•"/>
            </a:pPr>
            <a:r>
              <a:rPr lang="en-GB" b="1" i="0" dirty="0">
                <a:effectLst/>
                <a:latin typeface="Söhne"/>
              </a:rPr>
              <a:t>Web APIs in the 2000s:</a:t>
            </a:r>
            <a:r>
              <a:rPr lang="en-GB" b="0" i="0" dirty="0">
                <a:effectLst/>
                <a:latin typeface="Söhne"/>
              </a:rPr>
              <a:t> The real explosion of APIs, especially in the public consciousness, happened in the 2000s with the rise of web APIs. These APIs made it possible for developers to access and use functionalities over the internet, leading to the creation of a myriad of web services we use today. </a:t>
            </a:r>
            <a:r>
              <a:rPr lang="en-GB" dirty="0"/>
              <a:t>It was introduced by Roy Fielding in his doctoral dissertation in 2000. </a:t>
            </a:r>
            <a:endParaRPr lang="en-GB" b="0" i="0" dirty="0">
              <a:effectLst/>
              <a:latin typeface="Söhne"/>
            </a:endParaRPr>
          </a:p>
          <a:p>
            <a:pPr algn="l">
              <a:buFont typeface="Arial" panose="020B0604020202020204" pitchFamily="34" charset="0"/>
              <a:buChar char="•"/>
            </a:pPr>
            <a:r>
              <a:rPr lang="en-GB" b="1" i="0" dirty="0">
                <a:effectLst/>
                <a:latin typeface="Söhne"/>
              </a:rPr>
              <a:t>Interoperability without Exposing Inner Workings:</a:t>
            </a:r>
            <a:r>
              <a:rPr lang="en-GB" b="0" i="0" dirty="0">
                <a:effectLst/>
                <a:latin typeface="Söhne"/>
              </a:rPr>
              <a:t> One of the key roles of APIs has always been to provide interoperability. They allow systems to work together seamlessly without needing to understand each other's internal workings. This abstraction enables collaboration and integration on a broader scale.</a:t>
            </a:r>
          </a:p>
          <a:p>
            <a:pPr algn="l">
              <a:buFont typeface="Arial" panose="020B0604020202020204" pitchFamily="34" charset="0"/>
              <a:buChar char="•"/>
            </a:pPr>
            <a:r>
              <a:rPr lang="en-GB" b="1" i="0" dirty="0">
                <a:effectLst/>
                <a:latin typeface="Söhne"/>
              </a:rPr>
              <a:t>Microservices Revolution:</a:t>
            </a:r>
            <a:r>
              <a:rPr lang="en-GB" b="0" i="0" dirty="0">
                <a:effectLst/>
                <a:latin typeface="Söhne"/>
              </a:rPr>
              <a:t> In recent years, the concept of microservices has further propelled the importance of APIs. Microservices architecture relies heavily on APIs for communication between small, independent services. This has led to more modular, scalable, and maintainable software systems.</a:t>
            </a:r>
          </a:p>
          <a:p>
            <a:pPr algn="l"/>
            <a:endParaRPr lang="en-GB" b="0" i="0" dirty="0">
              <a:effectLst/>
              <a:latin typeface="Söhne"/>
            </a:endParaRPr>
          </a:p>
          <a:p>
            <a:pPr algn="l"/>
            <a:r>
              <a:rPr lang="en-GB" b="0" i="0" dirty="0">
                <a:effectLst/>
                <a:latin typeface="Söhne"/>
              </a:rPr>
              <a:t>Remember, this historical journey is a testament to the adaptability and importance of APIs in the ever-changing world of technology.</a:t>
            </a:r>
          </a:p>
          <a:p>
            <a:endParaRPr lang="en-CH" dirty="0"/>
          </a:p>
        </p:txBody>
      </p:sp>
      <p:sp>
        <p:nvSpPr>
          <p:cNvPr id="4" name="Slide Number Placeholder 3"/>
          <p:cNvSpPr>
            <a:spLocks noGrp="1"/>
          </p:cNvSpPr>
          <p:nvPr>
            <p:ph type="sldNum" sz="quarter" idx="5"/>
          </p:nvPr>
        </p:nvSpPr>
        <p:spPr/>
        <p:txBody>
          <a:bodyPr/>
          <a:lstStyle/>
          <a:p>
            <a:fld id="{F4052CB1-6085-404A-9810-B0E7427A9D27}" type="slidenum">
              <a:rPr lang="en-CH" smtClean="0"/>
              <a:t>5</a:t>
            </a:fld>
            <a:endParaRPr lang="en-CH"/>
          </a:p>
        </p:txBody>
      </p:sp>
    </p:spTree>
    <p:extLst>
      <p:ext uri="{BB962C8B-B14F-4D97-AF65-F5344CB8AC3E}">
        <p14:creationId xmlns:p14="http://schemas.microsoft.com/office/powerpoint/2010/main" val="357551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So there are many things that you can use an API for, but we will look at two main concepts today. </a:t>
            </a:r>
          </a:p>
          <a:p>
            <a:endParaRPr lang="en-CH" dirty="0"/>
          </a:p>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One way ot using APIs for getting and sending data. This is often in the context of web services, but could also be something more internal.</a:t>
            </a:r>
          </a:p>
          <a:p>
            <a:endParaRPr lang="en-CH" dirty="0"/>
          </a:p>
          <a:p>
            <a:r>
              <a:rPr lang="en-CH" dirty="0"/>
              <a:t>A second is a way to programmatically control software. This is a usage that is very usefl in automating tasks and analysess. </a:t>
            </a:r>
          </a:p>
          <a:p>
            <a:endParaRPr lang="en-CH" dirty="0"/>
          </a:p>
          <a:p>
            <a:r>
              <a:rPr lang="en-CH" dirty="0"/>
              <a:t>So far we have been talking about APIs in general, but we can be a bit  more specific and talk about REST APIs</a:t>
            </a:r>
          </a:p>
        </p:txBody>
      </p:sp>
      <p:sp>
        <p:nvSpPr>
          <p:cNvPr id="4" name="Slide Number Placeholder 3"/>
          <p:cNvSpPr>
            <a:spLocks noGrp="1"/>
          </p:cNvSpPr>
          <p:nvPr>
            <p:ph type="sldNum" sz="quarter" idx="5"/>
          </p:nvPr>
        </p:nvSpPr>
        <p:spPr/>
        <p:txBody>
          <a:bodyPr/>
          <a:lstStyle/>
          <a:p>
            <a:fld id="{F4052CB1-6085-404A-9810-B0E7427A9D27}" type="slidenum">
              <a:rPr lang="en-CH" smtClean="0"/>
              <a:t>6</a:t>
            </a:fld>
            <a:endParaRPr lang="en-CH"/>
          </a:p>
        </p:txBody>
      </p:sp>
    </p:spTree>
    <p:extLst>
      <p:ext uri="{BB962C8B-B14F-4D97-AF65-F5344CB8AC3E}">
        <p14:creationId xmlns:p14="http://schemas.microsoft.com/office/powerpoint/2010/main" val="3923793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Means that a server will respond with a representation of a resource....</a:t>
            </a:r>
          </a:p>
          <a:p>
            <a:r>
              <a:rPr lang="en-GB" b="0" i="0" dirty="0">
                <a:solidFill>
                  <a:srgbClr val="ECECF1"/>
                </a:solidFill>
                <a:effectLst/>
                <a:latin typeface="Söhne"/>
              </a:rPr>
              <a:t>When you make a request to a REST API endpoint, you are essentially asking the server for information about a particular resource (e.g., a user, a piece of data, an image).</a:t>
            </a:r>
          </a:p>
          <a:p>
            <a:endParaRPr lang="en-GB" dirty="0"/>
          </a:p>
          <a:p>
            <a:r>
              <a:rPr lang="en-GB" dirty="0"/>
              <a:t>How does this compare to a non-REST API</a:t>
            </a:r>
            <a:r>
              <a:rPr lang="en-CH" dirty="0"/>
              <a:t>: </a:t>
            </a:r>
            <a:r>
              <a:rPr lang="en-GB" dirty="0"/>
              <a:t>Communication protocol is http methods</a:t>
            </a:r>
            <a:r>
              <a:rPr lang="en-CH" dirty="0"/>
              <a:t>, commonly use JSON and XML, </a:t>
            </a:r>
          </a:p>
          <a:p>
            <a:r>
              <a:rPr lang="en-CH" dirty="0"/>
              <a:t>Other types of APIs exist with different architechtures, communication protocols and standards. </a:t>
            </a:r>
          </a:p>
          <a:p>
            <a:endParaRPr lang="en-CH" dirty="0"/>
          </a:p>
          <a:p>
            <a:r>
              <a:rPr lang="en-CH" dirty="0"/>
              <a:t>Follow a structured set of principles, we will see what these are a bit later.</a:t>
            </a:r>
          </a:p>
          <a:p>
            <a:endParaRPr lang="en-CH" dirty="0"/>
          </a:p>
          <a:p>
            <a:endParaRPr lang="en-CH" dirty="0"/>
          </a:p>
        </p:txBody>
      </p:sp>
      <p:sp>
        <p:nvSpPr>
          <p:cNvPr id="4" name="Slide Number Placeholder 3"/>
          <p:cNvSpPr>
            <a:spLocks noGrp="1"/>
          </p:cNvSpPr>
          <p:nvPr>
            <p:ph type="sldNum" sz="quarter" idx="5"/>
          </p:nvPr>
        </p:nvSpPr>
        <p:spPr/>
        <p:txBody>
          <a:bodyPr/>
          <a:lstStyle/>
          <a:p>
            <a:fld id="{F4052CB1-6085-404A-9810-B0E7427A9D27}" type="slidenum">
              <a:rPr lang="en-CH" smtClean="0"/>
              <a:t>7</a:t>
            </a:fld>
            <a:endParaRPr lang="en-CH"/>
          </a:p>
        </p:txBody>
      </p:sp>
    </p:spTree>
    <p:extLst>
      <p:ext uri="{BB962C8B-B14F-4D97-AF65-F5344CB8AC3E}">
        <p14:creationId xmlns:p14="http://schemas.microsoft.com/office/powerpoint/2010/main" val="2305959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a:t>
            </a:r>
            <a:r>
              <a:rPr lang="en-CH" dirty="0"/>
              <a:t>magine an image that you are interested in working with....</a:t>
            </a:r>
          </a:p>
          <a:p>
            <a:endParaRPr lang="en-CH"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Söhne"/>
              </a:rPr>
              <a:t>In the context of REST APIs, the term "representation" refers to the data or information about a resource that the server sends back to the client in response to a request. When you make a request to a REST API endpoint, you are essentially asking the server for information about a particular resource (e.g., a user, a piece of data, an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ECECF1"/>
                </a:solidFill>
                <a:effectLst/>
                <a:latin typeface="Söhne"/>
              </a:rPr>
              <a:t>In REST, the concept of "state" emphasizes that each resource is self-contained and carries its complete information. The state of a resource is represented and exchanged between the client and server during interactions, allowing the client to understand and manipulate the resource's data without needing to be aware of its internal workings</a:t>
            </a:r>
            <a:endParaRPr lang="en-GB" b="0"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effectLst/>
              <a:latin typeface="Söhne"/>
            </a:endParaRPr>
          </a:p>
          <a:p>
            <a:pPr algn="l"/>
            <a:r>
              <a:rPr lang="en-GB" b="0" i="0" dirty="0">
                <a:effectLst/>
                <a:latin typeface="Söhne"/>
              </a:rPr>
              <a:t>Here's a breakdown of the concept:</a:t>
            </a:r>
          </a:p>
          <a:p>
            <a:pPr algn="l"/>
            <a:r>
              <a:rPr lang="en-GB" b="0" i="0" dirty="0">
                <a:effectLst/>
                <a:latin typeface="Söhne"/>
              </a:rPr>
              <a:t>Client</a:t>
            </a:r>
          </a:p>
          <a:p>
            <a:pPr algn="l"/>
            <a:r>
              <a:rPr lang="en-GB" b="0" i="0" dirty="0">
                <a:effectLst/>
                <a:latin typeface="Söhne"/>
              </a:rPr>
              <a:t>Request</a:t>
            </a:r>
          </a:p>
          <a:p>
            <a:pPr algn="l">
              <a:buFont typeface="+mj-lt"/>
              <a:buAutoNum type="arabicPeriod"/>
            </a:pPr>
            <a:r>
              <a:rPr lang="en-GB" b="1" i="0" dirty="0">
                <a:effectLst/>
                <a:latin typeface="Söhne"/>
              </a:rPr>
              <a:t>Resource:</a:t>
            </a:r>
            <a:endParaRPr lang="en-GB" b="0" i="0" dirty="0">
              <a:effectLst/>
              <a:latin typeface="Söhne"/>
            </a:endParaRPr>
          </a:p>
          <a:p>
            <a:pPr marL="742950" lvl="1" indent="-285750" algn="l">
              <a:buFont typeface="+mj-lt"/>
              <a:buAutoNum type="arabicPeriod"/>
            </a:pPr>
            <a:r>
              <a:rPr lang="en-GB" b="0" i="0" dirty="0">
                <a:effectLst/>
                <a:latin typeface="Söhne"/>
              </a:rPr>
              <a:t>A resource is an entity or concept in your application that can be identified and manipulated. It could be anything from a user profile to a data record, an image, or a document.</a:t>
            </a:r>
          </a:p>
          <a:p>
            <a:pPr algn="l">
              <a:buFont typeface="+mj-lt"/>
              <a:buAutoNum type="arabicPeriod"/>
            </a:pPr>
            <a:r>
              <a:rPr lang="en-GB" b="1" i="0" dirty="0">
                <a:effectLst/>
                <a:latin typeface="Söhne"/>
              </a:rPr>
              <a:t>Representation:</a:t>
            </a:r>
            <a:endParaRPr lang="en-GB" b="0" i="0" dirty="0">
              <a:effectLst/>
              <a:latin typeface="Söhne"/>
            </a:endParaRPr>
          </a:p>
          <a:p>
            <a:pPr marL="742950" lvl="1" indent="-285750" algn="l">
              <a:buFont typeface="+mj-lt"/>
              <a:buAutoNum type="arabicPeriod"/>
            </a:pPr>
            <a:r>
              <a:rPr lang="en-GB" b="0" i="0" dirty="0">
                <a:effectLst/>
                <a:latin typeface="Söhne"/>
              </a:rPr>
              <a:t>The representation is how the server presents the information about the resource. It could be in various formats such as JSON, XML, HTML, or others, depending on the API and the client's request headers.</a:t>
            </a:r>
          </a:p>
          <a:p>
            <a:pPr algn="l">
              <a:buFont typeface="+mj-lt"/>
              <a:buAutoNum type="arabicPeriod"/>
            </a:pPr>
            <a:r>
              <a:rPr lang="en-GB" b="1" i="0" dirty="0">
                <a:effectLst/>
                <a:latin typeface="Söhne"/>
              </a:rPr>
              <a:t>Response:</a:t>
            </a:r>
            <a:endParaRPr lang="en-GB" b="0" i="0" dirty="0">
              <a:effectLst/>
              <a:latin typeface="Söhne"/>
            </a:endParaRPr>
          </a:p>
          <a:p>
            <a:pPr marL="742950" lvl="1" indent="-285750" algn="l">
              <a:buFont typeface="+mj-lt"/>
              <a:buAutoNum type="arabicPeriod"/>
            </a:pPr>
            <a:r>
              <a:rPr lang="en-GB" b="0" i="0" dirty="0">
                <a:effectLst/>
                <a:latin typeface="Söhne"/>
              </a:rPr>
              <a:t>When you make a request to a REST API, the server responds with a representation of the requested resource. This representation typically contains the data associated with the resource and may also include metadata or additional information.</a:t>
            </a:r>
            <a:endParaRPr lang="en-CH" dirty="0"/>
          </a:p>
          <a:p>
            <a:endParaRPr lang="en-CH" dirty="0"/>
          </a:p>
          <a:p>
            <a:r>
              <a:rPr lang="en-GB" b="0" i="0" dirty="0">
                <a:solidFill>
                  <a:srgbClr val="ECECF1"/>
                </a:solidFill>
                <a:effectLst/>
                <a:latin typeface="Söhne"/>
              </a:rPr>
              <a:t>So what bout </a:t>
            </a:r>
          </a:p>
          <a:p>
            <a:endParaRPr lang="en-GB" b="0" i="0" dirty="0">
              <a:solidFill>
                <a:srgbClr val="ECECF1"/>
              </a:solidFill>
              <a:effectLst/>
              <a:latin typeface="Söhne"/>
            </a:endParaRPr>
          </a:p>
          <a:p>
            <a:r>
              <a:rPr lang="en-CH" dirty="0"/>
              <a:t>Statelessness – 1st time is the same as the 100th time.... </a:t>
            </a:r>
            <a:r>
              <a:rPr lang="en-GB" dirty="0"/>
              <a:t>N</a:t>
            </a:r>
            <a:r>
              <a:rPr lang="en-CH" dirty="0"/>
              <a:t>o information </a:t>
            </a:r>
          </a:p>
          <a:p>
            <a:r>
              <a:rPr lang="en-GB" dirty="0"/>
              <a:t>I</a:t>
            </a:r>
            <a:r>
              <a:rPr lang="en-CH" dirty="0"/>
              <a:t>s saved about your requests, nor about what you have already requested</a:t>
            </a:r>
          </a:p>
          <a:p>
            <a:r>
              <a:rPr lang="en-GB" dirty="0"/>
              <a:t>I</a:t>
            </a:r>
            <a:r>
              <a:rPr lang="en-CH" dirty="0"/>
              <a:t>ndependent and self-contained....</a:t>
            </a:r>
          </a:p>
          <a:p>
            <a:r>
              <a:rPr lang="en-GB" dirty="0"/>
              <a:t>S</a:t>
            </a:r>
            <a:r>
              <a:rPr lang="en-CH" dirty="0"/>
              <a:t>tateful and statelessness...</a:t>
            </a:r>
          </a:p>
          <a:p>
            <a:endParaRPr lang="en-GB" b="0" i="0" dirty="0">
              <a:solidFill>
                <a:srgbClr val="ECECF1"/>
              </a:solidFill>
              <a:effectLst/>
              <a:latin typeface="Söhne"/>
            </a:endParaRPr>
          </a:p>
        </p:txBody>
      </p:sp>
      <p:sp>
        <p:nvSpPr>
          <p:cNvPr id="4" name="Slide Number Placeholder 3"/>
          <p:cNvSpPr>
            <a:spLocks noGrp="1"/>
          </p:cNvSpPr>
          <p:nvPr>
            <p:ph type="sldNum" sz="quarter" idx="5"/>
          </p:nvPr>
        </p:nvSpPr>
        <p:spPr/>
        <p:txBody>
          <a:bodyPr/>
          <a:lstStyle/>
          <a:p>
            <a:fld id="{F4052CB1-6085-404A-9810-B0E7427A9D27}" type="slidenum">
              <a:rPr lang="en-CH" smtClean="0"/>
              <a:t>8</a:t>
            </a:fld>
            <a:endParaRPr lang="en-CH"/>
          </a:p>
        </p:txBody>
      </p:sp>
    </p:spTree>
    <p:extLst>
      <p:ext uri="{BB962C8B-B14F-4D97-AF65-F5344CB8AC3E}">
        <p14:creationId xmlns:p14="http://schemas.microsoft.com/office/powerpoint/2010/main" val="2251024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Don’t necessarily need to understand (or care about) these principles right now, but can help you understand the usage of APIs.  Would be essential for developing an API. </a:t>
            </a:r>
          </a:p>
          <a:p>
            <a:endParaRPr lang="en-GB" dirty="0"/>
          </a:p>
          <a:p>
            <a:r>
              <a:rPr lang="en-GB" dirty="0"/>
              <a:t>REST principles are intended to create scalable, maintainable, and loosely coupled systems. Here are the key principles of REST:</a:t>
            </a:r>
          </a:p>
          <a:p>
            <a:endParaRPr lang="en-GB" dirty="0"/>
          </a:p>
          <a:p>
            <a:r>
              <a:rPr lang="en-GB" dirty="0"/>
              <a:t>1. Statelessness: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 Each request from a client to a server must contain all the information needed to understand and process the request. The server should not store any information about the client's state between requests. This makes the system more scalable and easier to manage. </a:t>
            </a:r>
            <a:r>
              <a:rPr lang="en-GB" b="0" i="0" dirty="0">
                <a:solidFill>
                  <a:srgbClr val="ECECF1"/>
                </a:solidFill>
                <a:effectLst/>
                <a:latin typeface="Söhne"/>
              </a:rPr>
              <a:t>Imagine a conversation between two people. In a stateful conversation, they remember the context of the previous statements. In a stateless conversation, each statement is independent, and there is no memory of what was said before. In REST, the communication between the client and server is more like a series of stateless conversations.</a:t>
            </a:r>
            <a:endParaRPr lang="en-CH"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ECECF1"/>
                </a:solidFill>
                <a:effectLst/>
                <a:latin typeface="Söhne"/>
              </a:rPr>
              <a:t>The statelessness principle in REST means that each request from a client to a server contains all the information needed to understand and process the request. The server does not store any information about the client's state between requests.</a:t>
            </a:r>
          </a:p>
          <a:p>
            <a:endParaRPr lang="en-GB" dirty="0"/>
          </a:p>
          <a:p>
            <a:r>
              <a:rPr lang="en-GB" dirty="0"/>
              <a:t>2. Client-Server Architecture:</a:t>
            </a:r>
          </a:p>
          <a:p>
            <a:r>
              <a:rPr lang="en-GB" dirty="0"/>
              <a:t>   - The system is divided into client and server components, each with distinct roles and responsibilities. The client is responsible for the user interface and user experience, while the server is responsible for processing requests, managing resources, and handling business logic.</a:t>
            </a:r>
          </a:p>
          <a:p>
            <a:r>
              <a:rPr lang="en-GB" dirty="0"/>
              <a:t>3. Uniform Interface:</a:t>
            </a:r>
          </a:p>
          <a:p>
            <a:r>
              <a:rPr lang="en-GB" dirty="0"/>
              <a:t>   - The uniform interface is a set of constraints that simplifies and decouples the architecture. It includes:</a:t>
            </a:r>
          </a:p>
          <a:p>
            <a:r>
              <a:rPr lang="en-GB" dirty="0"/>
              <a:t>      - Resource Identification: Resources are identified by URIs (Uniform Resource Identifiers).</a:t>
            </a:r>
          </a:p>
          <a:p>
            <a:r>
              <a:rPr lang="en-GB" dirty="0"/>
              <a:t>      - Resource Manipulation through Representations: Clients interact with resources through representations, such as JSON or XML. The server sends representations to the client, and the client sends representations to the server to perform operations on resources.</a:t>
            </a:r>
          </a:p>
          <a:p>
            <a:r>
              <a:rPr lang="en-GB" dirty="0"/>
              <a:t>      - Stateless Communication: Each request from a client to a server must contain all the information needed to understand and process the request.</a:t>
            </a:r>
          </a:p>
          <a:p>
            <a:r>
              <a:rPr lang="en-GB" dirty="0"/>
              <a:t>4. Resource-Based:</a:t>
            </a:r>
          </a:p>
          <a:p>
            <a:r>
              <a:rPr lang="en-GB" dirty="0"/>
              <a:t>   - Resources, which can be any information or service, are identified by Uniform Resource Identifiers( URIs). Resources are manipulated using standard HTTP methods (GET, POST, PUT, DELETE) to perform operations like retrieval, creation, modification, and deletion. URIs are how images or other kinds of binary (non-text) data can be represented....kind of like a path. </a:t>
            </a:r>
          </a:p>
          <a:p>
            <a:r>
              <a:rPr lang="en-GB" dirty="0"/>
              <a:t>5. Representation:</a:t>
            </a:r>
          </a:p>
          <a:p>
            <a:r>
              <a:rPr lang="en-GB" dirty="0"/>
              <a:t>   - Resources can have multiple representations, such as JSON, XML, or HTML. Clients interact with these representations rather than directly with the resources. The server sends representations to the client, and the client sends representations to the server.</a:t>
            </a:r>
          </a:p>
          <a:p>
            <a:r>
              <a:rPr lang="en-GB" dirty="0"/>
              <a:t>6. </a:t>
            </a:r>
            <a:r>
              <a:rPr lang="en-GB" dirty="0" err="1"/>
              <a:t>Cacheability</a:t>
            </a:r>
            <a:r>
              <a:rPr lang="en-GB" dirty="0"/>
              <a:t>:</a:t>
            </a:r>
          </a:p>
          <a:p>
            <a:r>
              <a:rPr lang="en-GB" dirty="0"/>
              <a:t>   - Responses from the server can be explicitly marked as cacheable or non-cacheable. Caching improves performance and reduces the load on servers by allowing clients to reuse previously retrieved representations. </a:t>
            </a:r>
            <a:r>
              <a:rPr lang="en-GB" b="0" i="1" dirty="0" err="1">
                <a:solidFill>
                  <a:srgbClr val="ECECF1"/>
                </a:solidFill>
                <a:effectLst/>
                <a:latin typeface="Söhne"/>
              </a:rPr>
              <a:t>Cacheability</a:t>
            </a:r>
            <a:r>
              <a:rPr lang="en-GB" b="0" i="0" dirty="0">
                <a:solidFill>
                  <a:srgbClr val="ECECF1"/>
                </a:solidFill>
                <a:effectLst/>
                <a:latin typeface="Söhne"/>
              </a:rPr>
              <a:t> is about allowing clients to cache server responses to reduce the need for repeated requests, improving performance.</a:t>
            </a:r>
            <a:endParaRPr lang="en-GB" dirty="0"/>
          </a:p>
          <a:p>
            <a:r>
              <a:rPr lang="en-GB" dirty="0"/>
              <a:t>7. Layered System:</a:t>
            </a:r>
          </a:p>
          <a:p>
            <a:r>
              <a:rPr lang="en-GB" dirty="0"/>
              <a:t>   - The architecture can be composed of multiple layers, where each layer has a specific responsibility. Layers can be added or modified without affecting other layers, promoting scalability and flexibility. </a:t>
            </a:r>
            <a:r>
              <a:rPr lang="en-GB" b="0" i="1" dirty="0">
                <a:solidFill>
                  <a:srgbClr val="ECECF1"/>
                </a:solidFill>
                <a:effectLst/>
                <a:latin typeface="Söhne"/>
              </a:rPr>
              <a:t>Layered System</a:t>
            </a:r>
            <a:r>
              <a:rPr lang="en-GB" b="0" i="0" dirty="0">
                <a:solidFill>
                  <a:srgbClr val="ECECF1"/>
                </a:solidFill>
                <a:effectLst/>
                <a:latin typeface="Söhne"/>
              </a:rPr>
              <a:t> is about organizing the architecture into distinct layers, each with a specific role. This enhances scalability, flexibility, and the ability to modify or extend parts of the system without affecting others.</a:t>
            </a:r>
            <a:endParaRPr lang="en-GB" dirty="0"/>
          </a:p>
          <a:p>
            <a:endParaRPr lang="en-GB" dirty="0"/>
          </a:p>
          <a:p>
            <a:r>
              <a:rPr lang="en-GB" dirty="0"/>
              <a:t>By adhering to these principles, RESTful systems can achieve desirable properties such as scalability, simplicity, and a uniform interface, making them well-suited for distributed systems and the web.</a:t>
            </a:r>
            <a:endParaRPr lang="en-CH" dirty="0"/>
          </a:p>
        </p:txBody>
      </p:sp>
      <p:sp>
        <p:nvSpPr>
          <p:cNvPr id="4" name="Slide Number Placeholder 3"/>
          <p:cNvSpPr>
            <a:spLocks noGrp="1"/>
          </p:cNvSpPr>
          <p:nvPr>
            <p:ph type="sldNum" sz="quarter" idx="5"/>
          </p:nvPr>
        </p:nvSpPr>
        <p:spPr/>
        <p:txBody>
          <a:bodyPr/>
          <a:lstStyle/>
          <a:p>
            <a:fld id="{F4052CB1-6085-404A-9810-B0E7427A9D27}" type="slidenum">
              <a:rPr lang="en-CH" smtClean="0"/>
              <a:t>9</a:t>
            </a:fld>
            <a:endParaRPr lang="en-CH"/>
          </a:p>
        </p:txBody>
      </p:sp>
    </p:spTree>
    <p:extLst>
      <p:ext uri="{BB962C8B-B14F-4D97-AF65-F5344CB8AC3E}">
        <p14:creationId xmlns:p14="http://schemas.microsoft.com/office/powerpoint/2010/main" val="2443065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31DF44D-5910-1C41-90AE-61DA59864C3B}" type="datetimeFigureOut">
              <a:rPr lang="en-CH" smtClean="0"/>
              <a:t>11.11.23</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9B429628-FF77-1748-B5F6-9E3791C1FBCD}" type="slidenum">
              <a:rPr lang="en-CH" smtClean="0"/>
              <a:t>‹#›</a:t>
            </a:fld>
            <a:endParaRPr lang="en-CH"/>
          </a:p>
        </p:txBody>
      </p:sp>
    </p:spTree>
    <p:extLst>
      <p:ext uri="{BB962C8B-B14F-4D97-AF65-F5344CB8AC3E}">
        <p14:creationId xmlns:p14="http://schemas.microsoft.com/office/powerpoint/2010/main" val="4218430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31DF44D-5910-1C41-90AE-61DA59864C3B}" type="datetimeFigureOut">
              <a:rPr lang="en-CH" smtClean="0"/>
              <a:t>11.11.23</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9B429628-FF77-1748-B5F6-9E3791C1FBCD}" type="slidenum">
              <a:rPr lang="en-CH" smtClean="0"/>
              <a:t>‹#›</a:t>
            </a:fld>
            <a:endParaRPr lang="en-CH"/>
          </a:p>
        </p:txBody>
      </p:sp>
    </p:spTree>
    <p:extLst>
      <p:ext uri="{BB962C8B-B14F-4D97-AF65-F5344CB8AC3E}">
        <p14:creationId xmlns:p14="http://schemas.microsoft.com/office/powerpoint/2010/main" val="2999912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31DF44D-5910-1C41-90AE-61DA59864C3B}" type="datetimeFigureOut">
              <a:rPr lang="en-CH" smtClean="0"/>
              <a:t>11.11.23</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9B429628-FF77-1748-B5F6-9E3791C1FBCD}" type="slidenum">
              <a:rPr lang="en-CH" smtClean="0"/>
              <a:t>‹#›</a:t>
            </a:fld>
            <a:endParaRPr lang="en-CH"/>
          </a:p>
        </p:txBody>
      </p:sp>
    </p:spTree>
    <p:extLst>
      <p:ext uri="{BB962C8B-B14F-4D97-AF65-F5344CB8AC3E}">
        <p14:creationId xmlns:p14="http://schemas.microsoft.com/office/powerpoint/2010/main" val="4107856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31DF44D-5910-1C41-90AE-61DA59864C3B}" type="datetimeFigureOut">
              <a:rPr lang="en-CH" smtClean="0"/>
              <a:t>11.11.23</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9B429628-FF77-1748-B5F6-9E3791C1FBCD}" type="slidenum">
              <a:rPr lang="en-CH" smtClean="0"/>
              <a:t>‹#›</a:t>
            </a:fld>
            <a:endParaRPr lang="en-CH"/>
          </a:p>
        </p:txBody>
      </p:sp>
    </p:spTree>
    <p:extLst>
      <p:ext uri="{BB962C8B-B14F-4D97-AF65-F5344CB8AC3E}">
        <p14:creationId xmlns:p14="http://schemas.microsoft.com/office/powerpoint/2010/main" val="20569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31DF44D-5910-1C41-90AE-61DA59864C3B}" type="datetimeFigureOut">
              <a:rPr lang="en-CH" smtClean="0"/>
              <a:t>11.11.23</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9B429628-FF77-1748-B5F6-9E3791C1FBCD}" type="slidenum">
              <a:rPr lang="en-CH" smtClean="0"/>
              <a:t>‹#›</a:t>
            </a:fld>
            <a:endParaRPr lang="en-CH"/>
          </a:p>
        </p:txBody>
      </p:sp>
    </p:spTree>
    <p:extLst>
      <p:ext uri="{BB962C8B-B14F-4D97-AF65-F5344CB8AC3E}">
        <p14:creationId xmlns:p14="http://schemas.microsoft.com/office/powerpoint/2010/main" val="1042475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31DF44D-5910-1C41-90AE-61DA59864C3B}" type="datetimeFigureOut">
              <a:rPr lang="en-CH" smtClean="0"/>
              <a:t>11.11.23</a:t>
            </a:fld>
            <a:endParaRPr lang="en-CH"/>
          </a:p>
        </p:txBody>
      </p:sp>
      <p:sp>
        <p:nvSpPr>
          <p:cNvPr id="6" name="Footer Placeholder 5"/>
          <p:cNvSpPr>
            <a:spLocks noGrp="1"/>
          </p:cNvSpPr>
          <p:nvPr>
            <p:ph type="ftr" sz="quarter" idx="11"/>
          </p:nvPr>
        </p:nvSpPr>
        <p:spPr/>
        <p:txBody>
          <a:bodyPr/>
          <a:lstStyle/>
          <a:p>
            <a:endParaRPr lang="en-CH"/>
          </a:p>
        </p:txBody>
      </p:sp>
      <p:sp>
        <p:nvSpPr>
          <p:cNvPr id="7" name="Slide Number Placeholder 6"/>
          <p:cNvSpPr>
            <a:spLocks noGrp="1"/>
          </p:cNvSpPr>
          <p:nvPr>
            <p:ph type="sldNum" sz="quarter" idx="12"/>
          </p:nvPr>
        </p:nvSpPr>
        <p:spPr/>
        <p:txBody>
          <a:bodyPr/>
          <a:lstStyle/>
          <a:p>
            <a:fld id="{9B429628-FF77-1748-B5F6-9E3791C1FBCD}" type="slidenum">
              <a:rPr lang="en-CH" smtClean="0"/>
              <a:t>‹#›</a:t>
            </a:fld>
            <a:endParaRPr lang="en-CH"/>
          </a:p>
        </p:txBody>
      </p:sp>
    </p:spTree>
    <p:extLst>
      <p:ext uri="{BB962C8B-B14F-4D97-AF65-F5344CB8AC3E}">
        <p14:creationId xmlns:p14="http://schemas.microsoft.com/office/powerpoint/2010/main" val="705272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31DF44D-5910-1C41-90AE-61DA59864C3B}" type="datetimeFigureOut">
              <a:rPr lang="en-CH" smtClean="0"/>
              <a:t>11.11.23</a:t>
            </a:fld>
            <a:endParaRPr lang="en-CH"/>
          </a:p>
        </p:txBody>
      </p:sp>
      <p:sp>
        <p:nvSpPr>
          <p:cNvPr id="8" name="Footer Placeholder 7"/>
          <p:cNvSpPr>
            <a:spLocks noGrp="1"/>
          </p:cNvSpPr>
          <p:nvPr>
            <p:ph type="ftr" sz="quarter" idx="11"/>
          </p:nvPr>
        </p:nvSpPr>
        <p:spPr/>
        <p:txBody>
          <a:bodyPr/>
          <a:lstStyle/>
          <a:p>
            <a:endParaRPr lang="en-CH"/>
          </a:p>
        </p:txBody>
      </p:sp>
      <p:sp>
        <p:nvSpPr>
          <p:cNvPr id="9" name="Slide Number Placeholder 8"/>
          <p:cNvSpPr>
            <a:spLocks noGrp="1"/>
          </p:cNvSpPr>
          <p:nvPr>
            <p:ph type="sldNum" sz="quarter" idx="12"/>
          </p:nvPr>
        </p:nvSpPr>
        <p:spPr/>
        <p:txBody>
          <a:bodyPr/>
          <a:lstStyle/>
          <a:p>
            <a:fld id="{9B429628-FF77-1748-B5F6-9E3791C1FBCD}" type="slidenum">
              <a:rPr lang="en-CH" smtClean="0"/>
              <a:t>‹#›</a:t>
            </a:fld>
            <a:endParaRPr lang="en-CH"/>
          </a:p>
        </p:txBody>
      </p:sp>
    </p:spTree>
    <p:extLst>
      <p:ext uri="{BB962C8B-B14F-4D97-AF65-F5344CB8AC3E}">
        <p14:creationId xmlns:p14="http://schemas.microsoft.com/office/powerpoint/2010/main" val="1469359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531DF44D-5910-1C41-90AE-61DA59864C3B}" type="datetimeFigureOut">
              <a:rPr lang="en-CH" smtClean="0"/>
              <a:t>11.11.23</a:t>
            </a:fld>
            <a:endParaRPr lang="en-CH"/>
          </a:p>
        </p:txBody>
      </p:sp>
      <p:sp>
        <p:nvSpPr>
          <p:cNvPr id="4" name="Footer Placeholder 3"/>
          <p:cNvSpPr>
            <a:spLocks noGrp="1"/>
          </p:cNvSpPr>
          <p:nvPr>
            <p:ph type="ftr" sz="quarter" idx="11"/>
          </p:nvPr>
        </p:nvSpPr>
        <p:spPr/>
        <p:txBody>
          <a:bodyPr/>
          <a:lstStyle/>
          <a:p>
            <a:endParaRPr lang="en-CH"/>
          </a:p>
        </p:txBody>
      </p:sp>
      <p:sp>
        <p:nvSpPr>
          <p:cNvPr id="5" name="Slide Number Placeholder 4"/>
          <p:cNvSpPr>
            <a:spLocks noGrp="1"/>
          </p:cNvSpPr>
          <p:nvPr>
            <p:ph type="sldNum" sz="quarter" idx="12"/>
          </p:nvPr>
        </p:nvSpPr>
        <p:spPr/>
        <p:txBody>
          <a:bodyPr/>
          <a:lstStyle/>
          <a:p>
            <a:fld id="{9B429628-FF77-1748-B5F6-9E3791C1FBCD}" type="slidenum">
              <a:rPr lang="en-CH" smtClean="0"/>
              <a:t>‹#›</a:t>
            </a:fld>
            <a:endParaRPr lang="en-CH"/>
          </a:p>
        </p:txBody>
      </p:sp>
    </p:spTree>
    <p:extLst>
      <p:ext uri="{BB962C8B-B14F-4D97-AF65-F5344CB8AC3E}">
        <p14:creationId xmlns:p14="http://schemas.microsoft.com/office/powerpoint/2010/main" val="640581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1DF44D-5910-1C41-90AE-61DA59864C3B}" type="datetimeFigureOut">
              <a:rPr lang="en-CH" smtClean="0"/>
              <a:t>11.11.23</a:t>
            </a:fld>
            <a:endParaRPr lang="en-CH"/>
          </a:p>
        </p:txBody>
      </p:sp>
      <p:sp>
        <p:nvSpPr>
          <p:cNvPr id="3" name="Footer Placeholder 2"/>
          <p:cNvSpPr>
            <a:spLocks noGrp="1"/>
          </p:cNvSpPr>
          <p:nvPr>
            <p:ph type="ftr" sz="quarter" idx="11"/>
          </p:nvPr>
        </p:nvSpPr>
        <p:spPr/>
        <p:txBody>
          <a:bodyPr/>
          <a:lstStyle/>
          <a:p>
            <a:endParaRPr lang="en-CH"/>
          </a:p>
        </p:txBody>
      </p:sp>
      <p:sp>
        <p:nvSpPr>
          <p:cNvPr id="4" name="Slide Number Placeholder 3"/>
          <p:cNvSpPr>
            <a:spLocks noGrp="1"/>
          </p:cNvSpPr>
          <p:nvPr>
            <p:ph type="sldNum" sz="quarter" idx="12"/>
          </p:nvPr>
        </p:nvSpPr>
        <p:spPr/>
        <p:txBody>
          <a:bodyPr/>
          <a:lstStyle/>
          <a:p>
            <a:fld id="{9B429628-FF77-1748-B5F6-9E3791C1FBCD}" type="slidenum">
              <a:rPr lang="en-CH" smtClean="0"/>
              <a:t>‹#›</a:t>
            </a:fld>
            <a:endParaRPr lang="en-CH"/>
          </a:p>
        </p:txBody>
      </p:sp>
    </p:spTree>
    <p:extLst>
      <p:ext uri="{BB962C8B-B14F-4D97-AF65-F5344CB8AC3E}">
        <p14:creationId xmlns:p14="http://schemas.microsoft.com/office/powerpoint/2010/main" val="3604252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31DF44D-5910-1C41-90AE-61DA59864C3B}" type="datetimeFigureOut">
              <a:rPr lang="en-CH" smtClean="0"/>
              <a:t>11.11.23</a:t>
            </a:fld>
            <a:endParaRPr lang="en-CH"/>
          </a:p>
        </p:txBody>
      </p:sp>
      <p:sp>
        <p:nvSpPr>
          <p:cNvPr id="6" name="Footer Placeholder 5"/>
          <p:cNvSpPr>
            <a:spLocks noGrp="1"/>
          </p:cNvSpPr>
          <p:nvPr>
            <p:ph type="ftr" sz="quarter" idx="11"/>
          </p:nvPr>
        </p:nvSpPr>
        <p:spPr/>
        <p:txBody>
          <a:bodyPr/>
          <a:lstStyle/>
          <a:p>
            <a:endParaRPr lang="en-CH"/>
          </a:p>
        </p:txBody>
      </p:sp>
      <p:sp>
        <p:nvSpPr>
          <p:cNvPr id="7" name="Slide Number Placeholder 6"/>
          <p:cNvSpPr>
            <a:spLocks noGrp="1"/>
          </p:cNvSpPr>
          <p:nvPr>
            <p:ph type="sldNum" sz="quarter" idx="12"/>
          </p:nvPr>
        </p:nvSpPr>
        <p:spPr/>
        <p:txBody>
          <a:bodyPr/>
          <a:lstStyle/>
          <a:p>
            <a:fld id="{9B429628-FF77-1748-B5F6-9E3791C1FBCD}" type="slidenum">
              <a:rPr lang="en-CH" smtClean="0"/>
              <a:t>‹#›</a:t>
            </a:fld>
            <a:endParaRPr lang="en-CH"/>
          </a:p>
        </p:txBody>
      </p:sp>
    </p:spTree>
    <p:extLst>
      <p:ext uri="{BB962C8B-B14F-4D97-AF65-F5344CB8AC3E}">
        <p14:creationId xmlns:p14="http://schemas.microsoft.com/office/powerpoint/2010/main" val="1162399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31DF44D-5910-1C41-90AE-61DA59864C3B}" type="datetimeFigureOut">
              <a:rPr lang="en-CH" smtClean="0"/>
              <a:t>11.11.23</a:t>
            </a:fld>
            <a:endParaRPr lang="en-CH"/>
          </a:p>
        </p:txBody>
      </p:sp>
      <p:sp>
        <p:nvSpPr>
          <p:cNvPr id="6" name="Footer Placeholder 5"/>
          <p:cNvSpPr>
            <a:spLocks noGrp="1"/>
          </p:cNvSpPr>
          <p:nvPr>
            <p:ph type="ftr" sz="quarter" idx="11"/>
          </p:nvPr>
        </p:nvSpPr>
        <p:spPr/>
        <p:txBody>
          <a:bodyPr/>
          <a:lstStyle/>
          <a:p>
            <a:endParaRPr lang="en-CH"/>
          </a:p>
        </p:txBody>
      </p:sp>
      <p:sp>
        <p:nvSpPr>
          <p:cNvPr id="7" name="Slide Number Placeholder 6"/>
          <p:cNvSpPr>
            <a:spLocks noGrp="1"/>
          </p:cNvSpPr>
          <p:nvPr>
            <p:ph type="sldNum" sz="quarter" idx="12"/>
          </p:nvPr>
        </p:nvSpPr>
        <p:spPr/>
        <p:txBody>
          <a:bodyPr/>
          <a:lstStyle/>
          <a:p>
            <a:fld id="{9B429628-FF77-1748-B5F6-9E3791C1FBCD}" type="slidenum">
              <a:rPr lang="en-CH" smtClean="0"/>
              <a:t>‹#›</a:t>
            </a:fld>
            <a:endParaRPr lang="en-CH"/>
          </a:p>
        </p:txBody>
      </p:sp>
    </p:spTree>
    <p:extLst>
      <p:ext uri="{BB962C8B-B14F-4D97-AF65-F5344CB8AC3E}">
        <p14:creationId xmlns:p14="http://schemas.microsoft.com/office/powerpoint/2010/main" val="329219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1DF44D-5910-1C41-90AE-61DA59864C3B}" type="datetimeFigureOut">
              <a:rPr lang="en-CH" smtClean="0"/>
              <a:t>11.11.23</a:t>
            </a:fld>
            <a:endParaRPr lang="en-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429628-FF77-1748-B5F6-9E3791C1FBCD}" type="slidenum">
              <a:rPr lang="en-CH" smtClean="0"/>
              <a:t>‹#›</a:t>
            </a:fld>
            <a:endParaRPr lang="en-CH"/>
          </a:p>
        </p:txBody>
      </p:sp>
    </p:spTree>
    <p:extLst>
      <p:ext uri="{BB962C8B-B14F-4D97-AF65-F5344CB8AC3E}">
        <p14:creationId xmlns:p14="http://schemas.microsoft.com/office/powerpoint/2010/main" val="331644881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unsplash.com/photos/black-sunglasses-lot-on-white-panel-cJxxfSEbO8Y?utm_content=creditCopyText&amp;utm_medium=referral&amp;utm_source=unsplash" TargetMode="External"/><Relationship Id="rId4" Type="http://schemas.openxmlformats.org/officeDocument/2006/relationships/hyperlink" Target="https://unsplash.com/@chuttersnap?utm_content=creditCopyText&amp;utm_medium=referral&amp;utm_source=unsplash"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cran.r-project.org/web/packages/httr/vignettes/secrets.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unsplash.com/photos/brown-pencil-on-white-printing-paper-fteR0e2BzKo?utm_content=creditCopyText&amp;utm_medium=referral&amp;utm_source=unsplash" TargetMode="External"/><Relationship Id="rId4" Type="http://schemas.openxmlformats.org/officeDocument/2006/relationships/hyperlink" Target="https://unsplash.com/@sxoxm?utm_content=creditCopyText&amp;utm_medium=referral&amp;utm_source=unsplash"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00BC-6C7E-E415-1812-BF6E4676886E}"/>
              </a:ext>
            </a:extLst>
          </p:cNvPr>
          <p:cNvSpPr>
            <a:spLocks noGrp="1"/>
          </p:cNvSpPr>
          <p:nvPr>
            <p:ph type="ctrTitle"/>
          </p:nvPr>
        </p:nvSpPr>
        <p:spPr/>
        <p:txBody>
          <a:bodyPr/>
          <a:lstStyle/>
          <a:p>
            <a:r>
              <a:rPr lang="en-GB" dirty="0"/>
              <a:t>Navigating APIs with R: </a:t>
            </a:r>
            <a:br>
              <a:rPr lang="en-GB" dirty="0"/>
            </a:br>
            <a:r>
              <a:rPr lang="en-GB" dirty="0"/>
              <a:t>An Introductory Overview</a:t>
            </a:r>
            <a:endParaRPr lang="en-CH" dirty="0"/>
          </a:p>
        </p:txBody>
      </p:sp>
      <p:sp>
        <p:nvSpPr>
          <p:cNvPr id="3" name="Subtitle 2">
            <a:extLst>
              <a:ext uri="{FF2B5EF4-FFF2-40B4-BE49-F238E27FC236}">
                <a16:creationId xmlns:a16="http://schemas.microsoft.com/office/drawing/2014/main" id="{73620544-94F1-75E1-BC46-B65330B352A4}"/>
              </a:ext>
            </a:extLst>
          </p:cNvPr>
          <p:cNvSpPr>
            <a:spLocks noGrp="1"/>
          </p:cNvSpPr>
          <p:nvPr>
            <p:ph type="subTitle" idx="1"/>
          </p:nvPr>
        </p:nvSpPr>
        <p:spPr/>
        <p:txBody>
          <a:bodyPr/>
          <a:lstStyle/>
          <a:p>
            <a:r>
              <a:rPr lang="en-CH" dirty="0"/>
              <a:t>Julia Gustavsen</a:t>
            </a:r>
          </a:p>
          <a:p>
            <a:r>
              <a:rPr lang="en-CH" dirty="0"/>
              <a:t>Agroscope</a:t>
            </a:r>
          </a:p>
        </p:txBody>
      </p:sp>
    </p:spTree>
    <p:extLst>
      <p:ext uri="{BB962C8B-B14F-4D97-AF65-F5344CB8AC3E}">
        <p14:creationId xmlns:p14="http://schemas.microsoft.com/office/powerpoint/2010/main" val="803130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1958CAC-D731-ADA4-C512-0249DEE78F9A}"/>
              </a:ext>
            </a:extLst>
          </p:cNvPr>
          <p:cNvCxnSpPr/>
          <p:nvPr/>
        </p:nvCxnSpPr>
        <p:spPr>
          <a:xfrm>
            <a:off x="6096000" y="1403497"/>
            <a:ext cx="0" cy="4742121"/>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7F19EBA-1AF9-9440-804B-913DD0054D92}"/>
              </a:ext>
            </a:extLst>
          </p:cNvPr>
          <p:cNvSpPr txBox="1"/>
          <p:nvPr/>
        </p:nvSpPr>
        <p:spPr>
          <a:xfrm>
            <a:off x="935665" y="680484"/>
            <a:ext cx="2105247" cy="523220"/>
          </a:xfrm>
          <a:prstGeom prst="rect">
            <a:avLst/>
          </a:prstGeom>
          <a:noFill/>
        </p:spPr>
        <p:txBody>
          <a:bodyPr wrap="square" rtlCol="0">
            <a:spAutoFit/>
          </a:bodyPr>
          <a:lstStyle/>
          <a:p>
            <a:r>
              <a:rPr lang="en-CH" sz="2800" dirty="0"/>
              <a:t>REST API</a:t>
            </a:r>
          </a:p>
        </p:txBody>
      </p:sp>
      <p:sp>
        <p:nvSpPr>
          <p:cNvPr id="9" name="TextBox 8">
            <a:extLst>
              <a:ext uri="{FF2B5EF4-FFF2-40B4-BE49-F238E27FC236}">
                <a16:creationId xmlns:a16="http://schemas.microsoft.com/office/drawing/2014/main" id="{7E1927C9-D5B2-BDFB-89A0-2F01169EB3A3}"/>
              </a:ext>
            </a:extLst>
          </p:cNvPr>
          <p:cNvSpPr txBox="1"/>
          <p:nvPr/>
        </p:nvSpPr>
        <p:spPr>
          <a:xfrm>
            <a:off x="7744046" y="680484"/>
            <a:ext cx="3356341" cy="523220"/>
          </a:xfrm>
          <a:prstGeom prst="rect">
            <a:avLst/>
          </a:prstGeom>
          <a:noFill/>
        </p:spPr>
        <p:txBody>
          <a:bodyPr wrap="square" rtlCol="0">
            <a:spAutoFit/>
          </a:bodyPr>
          <a:lstStyle/>
          <a:p>
            <a:r>
              <a:rPr lang="en-CH" sz="2800" dirty="0"/>
              <a:t>Web scraping</a:t>
            </a: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F84D5E3B-9B6B-C751-29AB-BBC919F440DF}"/>
              </a:ext>
            </a:extLst>
          </p:cNvPr>
          <p:cNvPicPr>
            <a:picLocks noChangeAspect="1"/>
          </p:cNvPicPr>
          <p:nvPr/>
        </p:nvPicPr>
        <p:blipFill rotWithShape="1">
          <a:blip r:embed="rId3">
            <a:lum bright="70000" contrast="-70000"/>
          </a:blip>
          <a:srcRect l="7038" t="10995" r="9629" b="25555"/>
          <a:stretch/>
        </p:blipFill>
        <p:spPr>
          <a:xfrm>
            <a:off x="42530" y="2695575"/>
            <a:ext cx="1926544" cy="1466850"/>
          </a:xfrm>
          <a:prstGeom prst="rect">
            <a:avLst/>
          </a:prstGeom>
        </p:spPr>
      </p:pic>
      <p:cxnSp>
        <p:nvCxnSpPr>
          <p:cNvPr id="11" name="Straight Arrow Connector 10">
            <a:extLst>
              <a:ext uri="{FF2B5EF4-FFF2-40B4-BE49-F238E27FC236}">
                <a16:creationId xmlns:a16="http://schemas.microsoft.com/office/drawing/2014/main" id="{D7BFD23F-333F-A867-5553-3ACE56261369}"/>
              </a:ext>
            </a:extLst>
          </p:cNvPr>
          <p:cNvCxnSpPr>
            <a:cxnSpLocks/>
          </p:cNvCxnSpPr>
          <p:nvPr/>
        </p:nvCxnSpPr>
        <p:spPr>
          <a:xfrm flipH="1">
            <a:off x="2051462" y="3024963"/>
            <a:ext cx="1372221" cy="0"/>
          </a:xfrm>
          <a:prstGeom prst="straightConnector1">
            <a:avLst/>
          </a:prstGeom>
          <a:ln w="101600">
            <a:headEnd type="triangle"/>
            <a:tailEnd type="none"/>
          </a:ln>
        </p:spPr>
        <p:style>
          <a:lnRef idx="1">
            <a:schemeClr val="accent1"/>
          </a:lnRef>
          <a:fillRef idx="0">
            <a:schemeClr val="accent1"/>
          </a:fillRef>
          <a:effectRef idx="0">
            <a:schemeClr val="accent1"/>
          </a:effectRef>
          <a:fontRef idx="minor">
            <a:schemeClr val="tx1"/>
          </a:fontRef>
        </p:style>
      </p:cxnSp>
      <p:pic>
        <p:nvPicPr>
          <p:cNvPr id="13" name="Picture 12" descr="A black background with a black square&#10;&#10;Description automatically generated with medium confidence">
            <a:extLst>
              <a:ext uri="{FF2B5EF4-FFF2-40B4-BE49-F238E27FC236}">
                <a16:creationId xmlns:a16="http://schemas.microsoft.com/office/drawing/2014/main" id="{B96432C0-CB28-2D68-A2BA-FFADE282A8BA}"/>
              </a:ext>
            </a:extLst>
          </p:cNvPr>
          <p:cNvPicPr>
            <a:picLocks noChangeAspect="1"/>
          </p:cNvPicPr>
          <p:nvPr/>
        </p:nvPicPr>
        <p:blipFill rotWithShape="1">
          <a:blip r:embed="rId4">
            <a:lum bright="70000" contrast="-70000"/>
          </a:blip>
          <a:srcRect l="14754" t="2481" r="16718" b="15349"/>
          <a:stretch/>
        </p:blipFill>
        <p:spPr>
          <a:xfrm>
            <a:off x="3646712" y="2333844"/>
            <a:ext cx="1826640" cy="2190312"/>
          </a:xfrm>
          <a:prstGeom prst="rect">
            <a:avLst/>
          </a:prstGeom>
        </p:spPr>
      </p:pic>
      <p:sp>
        <p:nvSpPr>
          <p:cNvPr id="16" name="TextBox 15">
            <a:extLst>
              <a:ext uri="{FF2B5EF4-FFF2-40B4-BE49-F238E27FC236}">
                <a16:creationId xmlns:a16="http://schemas.microsoft.com/office/drawing/2014/main" id="{CB84BF1F-ABA6-B3F1-9FB7-14B75354680C}"/>
              </a:ext>
            </a:extLst>
          </p:cNvPr>
          <p:cNvSpPr txBox="1"/>
          <p:nvPr/>
        </p:nvSpPr>
        <p:spPr>
          <a:xfrm>
            <a:off x="1755380" y="4110070"/>
            <a:ext cx="1964384" cy="369332"/>
          </a:xfrm>
          <a:prstGeom prst="rect">
            <a:avLst/>
          </a:prstGeom>
          <a:noFill/>
        </p:spPr>
        <p:txBody>
          <a:bodyPr wrap="none" rtlCol="0">
            <a:spAutoFit/>
          </a:bodyPr>
          <a:lstStyle/>
          <a:p>
            <a:r>
              <a:rPr lang="en-CH" dirty="0"/>
              <a:t>Structure response</a:t>
            </a:r>
          </a:p>
        </p:txBody>
      </p:sp>
      <p:cxnSp>
        <p:nvCxnSpPr>
          <p:cNvPr id="17" name="Straight Arrow Connector 16">
            <a:extLst>
              <a:ext uri="{FF2B5EF4-FFF2-40B4-BE49-F238E27FC236}">
                <a16:creationId xmlns:a16="http://schemas.microsoft.com/office/drawing/2014/main" id="{AAF0789A-EC93-F87A-01EB-C7794AE63E9B}"/>
              </a:ext>
            </a:extLst>
          </p:cNvPr>
          <p:cNvCxnSpPr>
            <a:cxnSpLocks/>
          </p:cNvCxnSpPr>
          <p:nvPr/>
        </p:nvCxnSpPr>
        <p:spPr>
          <a:xfrm flipH="1">
            <a:off x="2051462" y="3845639"/>
            <a:ext cx="1372221" cy="0"/>
          </a:xfrm>
          <a:prstGeom prst="straightConnector1">
            <a:avLst/>
          </a:prstGeom>
          <a:ln w="101600">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39EEAE9-39F0-F3F4-B7E3-847F6C4EFF6B}"/>
              </a:ext>
            </a:extLst>
          </p:cNvPr>
          <p:cNvSpPr txBox="1"/>
          <p:nvPr/>
        </p:nvSpPr>
        <p:spPr>
          <a:xfrm>
            <a:off x="1791665" y="3215300"/>
            <a:ext cx="1948995" cy="369332"/>
          </a:xfrm>
          <a:prstGeom prst="rect">
            <a:avLst/>
          </a:prstGeom>
          <a:noFill/>
        </p:spPr>
        <p:txBody>
          <a:bodyPr wrap="none" rtlCol="0">
            <a:spAutoFit/>
          </a:bodyPr>
          <a:lstStyle/>
          <a:p>
            <a:r>
              <a:rPr lang="en-GB" dirty="0"/>
              <a:t>S</a:t>
            </a:r>
            <a:r>
              <a:rPr lang="en-CH" dirty="0"/>
              <a:t>tructured request</a:t>
            </a:r>
          </a:p>
        </p:txBody>
      </p:sp>
      <p:pic>
        <p:nvPicPr>
          <p:cNvPr id="20" name="Picture 19" descr="A black background with a black square&#10;&#10;Description automatically generated with medium confidence">
            <a:extLst>
              <a:ext uri="{FF2B5EF4-FFF2-40B4-BE49-F238E27FC236}">
                <a16:creationId xmlns:a16="http://schemas.microsoft.com/office/drawing/2014/main" id="{7AE23E6D-CC1F-49F9-3065-AFCEBE1E0FFE}"/>
              </a:ext>
            </a:extLst>
          </p:cNvPr>
          <p:cNvPicPr>
            <a:picLocks noChangeAspect="1"/>
          </p:cNvPicPr>
          <p:nvPr/>
        </p:nvPicPr>
        <p:blipFill rotWithShape="1">
          <a:blip r:embed="rId5">
            <a:lum bright="70000" contrast="-70000"/>
          </a:blip>
          <a:srcRect l="11033" t="15194" r="8656" b="22791"/>
          <a:stretch/>
        </p:blipFill>
        <p:spPr>
          <a:xfrm>
            <a:off x="9095228" y="2179476"/>
            <a:ext cx="2682784" cy="2071648"/>
          </a:xfrm>
          <a:prstGeom prst="rect">
            <a:avLst/>
          </a:prstGeom>
        </p:spPr>
      </p:pic>
      <p:pic>
        <p:nvPicPr>
          <p:cNvPr id="22" name="Picture 21" descr="A black background with a black square&#10;&#10;Description automatically generated with medium confidence">
            <a:extLst>
              <a:ext uri="{FF2B5EF4-FFF2-40B4-BE49-F238E27FC236}">
                <a16:creationId xmlns:a16="http://schemas.microsoft.com/office/drawing/2014/main" id="{6FBBA8D3-CE06-B54E-719E-C5742D254DD0}"/>
              </a:ext>
            </a:extLst>
          </p:cNvPr>
          <p:cNvPicPr>
            <a:picLocks noChangeAspect="1"/>
          </p:cNvPicPr>
          <p:nvPr/>
        </p:nvPicPr>
        <p:blipFill rotWithShape="1">
          <a:blip r:embed="rId6">
            <a:lum bright="70000" contrast="-70000"/>
          </a:blip>
          <a:srcRect l="21266" t="12713" r="20387" b="25851"/>
          <a:stretch/>
        </p:blipFill>
        <p:spPr>
          <a:xfrm rot="10800000">
            <a:off x="7581056" y="2667933"/>
            <a:ext cx="1713561" cy="1804313"/>
          </a:xfrm>
          <a:prstGeom prst="rect">
            <a:avLst/>
          </a:prstGeom>
        </p:spPr>
      </p:pic>
      <p:sp>
        <p:nvSpPr>
          <p:cNvPr id="23" name="TextBox 22">
            <a:extLst>
              <a:ext uri="{FF2B5EF4-FFF2-40B4-BE49-F238E27FC236}">
                <a16:creationId xmlns:a16="http://schemas.microsoft.com/office/drawing/2014/main" id="{C05724A9-F60B-0584-AAF3-B6C077CB1943}"/>
              </a:ext>
            </a:extLst>
          </p:cNvPr>
          <p:cNvSpPr txBox="1"/>
          <p:nvPr/>
        </p:nvSpPr>
        <p:spPr>
          <a:xfrm rot="2580261">
            <a:off x="8167844" y="2259039"/>
            <a:ext cx="1077539" cy="646331"/>
          </a:xfrm>
          <a:prstGeom prst="rect">
            <a:avLst/>
          </a:prstGeom>
          <a:noFill/>
        </p:spPr>
        <p:txBody>
          <a:bodyPr wrap="none" rtlCol="0">
            <a:spAutoFit/>
          </a:bodyPr>
          <a:lstStyle/>
          <a:p>
            <a:r>
              <a:rPr lang="en-CH" sz="3600" b="1" dirty="0">
                <a:solidFill>
                  <a:schemeClr val="tx1">
                    <a:lumMod val="75000"/>
                  </a:schemeClr>
                </a:solidFill>
              </a:rPr>
              <a:t>html</a:t>
            </a:r>
          </a:p>
        </p:txBody>
      </p:sp>
      <p:sp>
        <p:nvSpPr>
          <p:cNvPr id="24" name="Arc 23">
            <a:extLst>
              <a:ext uri="{FF2B5EF4-FFF2-40B4-BE49-F238E27FC236}">
                <a16:creationId xmlns:a16="http://schemas.microsoft.com/office/drawing/2014/main" id="{333345C8-DA32-961C-E0B2-CD353E614197}"/>
              </a:ext>
            </a:extLst>
          </p:cNvPr>
          <p:cNvSpPr/>
          <p:nvPr/>
        </p:nvSpPr>
        <p:spPr>
          <a:xfrm>
            <a:off x="6417121" y="1857070"/>
            <a:ext cx="1944236" cy="910293"/>
          </a:xfrm>
          <a:prstGeom prst="arc">
            <a:avLst/>
          </a:prstGeom>
          <a:ln w="8890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cxnSp>
        <p:nvCxnSpPr>
          <p:cNvPr id="25" name="Straight Arrow Connector 24">
            <a:extLst>
              <a:ext uri="{FF2B5EF4-FFF2-40B4-BE49-F238E27FC236}">
                <a16:creationId xmlns:a16="http://schemas.microsoft.com/office/drawing/2014/main" id="{7A070808-BAF4-08E2-9760-BC00B3B6A984}"/>
              </a:ext>
            </a:extLst>
          </p:cNvPr>
          <p:cNvCxnSpPr>
            <a:cxnSpLocks/>
          </p:cNvCxnSpPr>
          <p:nvPr/>
        </p:nvCxnSpPr>
        <p:spPr>
          <a:xfrm flipH="1">
            <a:off x="8150541" y="4083272"/>
            <a:ext cx="762005" cy="692888"/>
          </a:xfrm>
          <a:prstGeom prst="straightConnector1">
            <a:avLst/>
          </a:prstGeom>
          <a:ln w="1016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0D81E26-FB10-0642-21BD-B55A3A6E0562}"/>
              </a:ext>
            </a:extLst>
          </p:cNvPr>
          <p:cNvSpPr txBox="1"/>
          <p:nvPr/>
        </p:nvSpPr>
        <p:spPr>
          <a:xfrm>
            <a:off x="8150541" y="5243867"/>
            <a:ext cx="1746697" cy="646331"/>
          </a:xfrm>
          <a:prstGeom prst="rect">
            <a:avLst/>
          </a:prstGeom>
          <a:noFill/>
        </p:spPr>
        <p:txBody>
          <a:bodyPr wrap="none" rtlCol="0">
            <a:spAutoFit/>
          </a:bodyPr>
          <a:lstStyle/>
          <a:p>
            <a:r>
              <a:rPr lang="en-CH" dirty="0"/>
              <a:t>Direct extraction</a:t>
            </a:r>
          </a:p>
          <a:p>
            <a:r>
              <a:rPr lang="en-GB" dirty="0"/>
              <a:t>H</a:t>
            </a:r>
            <a:r>
              <a:rPr lang="en-CH" dirty="0"/>
              <a:t>tml parsing</a:t>
            </a:r>
          </a:p>
        </p:txBody>
      </p:sp>
      <p:sp>
        <p:nvSpPr>
          <p:cNvPr id="29" name="TextBox 28">
            <a:extLst>
              <a:ext uri="{FF2B5EF4-FFF2-40B4-BE49-F238E27FC236}">
                <a16:creationId xmlns:a16="http://schemas.microsoft.com/office/drawing/2014/main" id="{1BF1B794-B3F6-BE5A-19F7-6ABF9678F6A7}"/>
              </a:ext>
            </a:extLst>
          </p:cNvPr>
          <p:cNvSpPr txBox="1"/>
          <p:nvPr/>
        </p:nvSpPr>
        <p:spPr>
          <a:xfrm>
            <a:off x="1755380" y="5273062"/>
            <a:ext cx="2581861" cy="369332"/>
          </a:xfrm>
          <a:prstGeom prst="rect">
            <a:avLst/>
          </a:prstGeom>
          <a:noFill/>
        </p:spPr>
        <p:txBody>
          <a:bodyPr wrap="none" rtlCol="0">
            <a:spAutoFit/>
          </a:bodyPr>
          <a:lstStyle/>
          <a:p>
            <a:r>
              <a:rPr lang="en-CH" dirty="0"/>
              <a:t>Structured data exchange</a:t>
            </a:r>
          </a:p>
        </p:txBody>
      </p:sp>
    </p:spTree>
    <p:extLst>
      <p:ext uri="{BB962C8B-B14F-4D97-AF65-F5344CB8AC3E}">
        <p14:creationId xmlns:p14="http://schemas.microsoft.com/office/powerpoint/2010/main" val="3829865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9444C9A4-E013-5ADD-FA24-7DE555E6535F}"/>
              </a:ext>
            </a:extLst>
          </p:cNvPr>
          <p:cNvSpPr/>
          <p:nvPr/>
        </p:nvSpPr>
        <p:spPr>
          <a:xfrm>
            <a:off x="3187446" y="4950982"/>
            <a:ext cx="8242554" cy="161441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Rounded Rectangle 27">
            <a:extLst>
              <a:ext uri="{FF2B5EF4-FFF2-40B4-BE49-F238E27FC236}">
                <a16:creationId xmlns:a16="http://schemas.microsoft.com/office/drawing/2014/main" id="{C6B3AAF8-B17B-9C54-5DEA-6704B52F9478}"/>
              </a:ext>
            </a:extLst>
          </p:cNvPr>
          <p:cNvSpPr/>
          <p:nvPr/>
        </p:nvSpPr>
        <p:spPr>
          <a:xfrm>
            <a:off x="3169158" y="2234935"/>
            <a:ext cx="8242554" cy="1882538"/>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A6F6C776-B9C3-F090-96DD-368476BACE39}"/>
              </a:ext>
            </a:extLst>
          </p:cNvPr>
          <p:cNvSpPr>
            <a:spLocks noGrp="1"/>
          </p:cNvSpPr>
          <p:nvPr>
            <p:ph type="title"/>
          </p:nvPr>
        </p:nvSpPr>
        <p:spPr>
          <a:xfrm>
            <a:off x="747713" y="110256"/>
            <a:ext cx="10515600" cy="1325563"/>
          </a:xfrm>
        </p:spPr>
        <p:txBody>
          <a:bodyPr>
            <a:normAutofit/>
          </a:bodyPr>
          <a:lstStyle/>
          <a:p>
            <a:r>
              <a:rPr lang="en-GB" dirty="0"/>
              <a:t>What is a request / response? </a:t>
            </a:r>
            <a:endParaRPr lang="en-CH" dirty="0"/>
          </a:p>
        </p:txBody>
      </p:sp>
      <p:sp>
        <p:nvSpPr>
          <p:cNvPr id="7" name="Rounded Rectangle 6">
            <a:extLst>
              <a:ext uri="{FF2B5EF4-FFF2-40B4-BE49-F238E27FC236}">
                <a16:creationId xmlns:a16="http://schemas.microsoft.com/office/drawing/2014/main" id="{B97A393B-328E-F3C3-B569-9D721AB1634A}"/>
              </a:ext>
            </a:extLst>
          </p:cNvPr>
          <p:cNvSpPr/>
          <p:nvPr/>
        </p:nvSpPr>
        <p:spPr>
          <a:xfrm>
            <a:off x="257175" y="2610603"/>
            <a:ext cx="1800225" cy="8443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t>Web browser</a:t>
            </a:r>
          </a:p>
          <a:p>
            <a:pPr algn="ctr"/>
            <a:r>
              <a:rPr lang="en-CH" dirty="0"/>
              <a:t>R</a:t>
            </a:r>
          </a:p>
        </p:txBody>
      </p:sp>
      <p:sp>
        <p:nvSpPr>
          <p:cNvPr id="8" name="Rounded Rectangle 7">
            <a:extLst>
              <a:ext uri="{FF2B5EF4-FFF2-40B4-BE49-F238E27FC236}">
                <a16:creationId xmlns:a16="http://schemas.microsoft.com/office/drawing/2014/main" id="{3E1F569D-4CAA-3441-5A9B-57CF914EE6EE}"/>
              </a:ext>
            </a:extLst>
          </p:cNvPr>
          <p:cNvSpPr/>
          <p:nvPr/>
        </p:nvSpPr>
        <p:spPr>
          <a:xfrm>
            <a:off x="3309652" y="2537451"/>
            <a:ext cx="795339" cy="6285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t>GET</a:t>
            </a:r>
          </a:p>
        </p:txBody>
      </p:sp>
      <p:sp>
        <p:nvSpPr>
          <p:cNvPr id="9" name="Rounded Rectangle 8">
            <a:extLst>
              <a:ext uri="{FF2B5EF4-FFF2-40B4-BE49-F238E27FC236}">
                <a16:creationId xmlns:a16="http://schemas.microsoft.com/office/drawing/2014/main" id="{CE186E50-DAF4-D9FD-9E4C-6BF7CEDA856D}"/>
              </a:ext>
            </a:extLst>
          </p:cNvPr>
          <p:cNvSpPr/>
          <p:nvPr/>
        </p:nvSpPr>
        <p:spPr>
          <a:xfrm>
            <a:off x="4607435" y="2537451"/>
            <a:ext cx="1123948" cy="6285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t>/api/data</a:t>
            </a:r>
          </a:p>
        </p:txBody>
      </p:sp>
      <p:sp>
        <p:nvSpPr>
          <p:cNvPr id="10" name="Rounded Rectangle 9">
            <a:extLst>
              <a:ext uri="{FF2B5EF4-FFF2-40B4-BE49-F238E27FC236}">
                <a16:creationId xmlns:a16="http://schemas.microsoft.com/office/drawing/2014/main" id="{B5D76082-995F-6278-4EA8-E01AED2A4E23}"/>
              </a:ext>
            </a:extLst>
          </p:cNvPr>
          <p:cNvSpPr/>
          <p:nvPr/>
        </p:nvSpPr>
        <p:spPr>
          <a:xfrm>
            <a:off x="6233827" y="2537451"/>
            <a:ext cx="2695576" cy="6285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[Authorization, Content-Type] </a:t>
            </a:r>
            <a:endParaRPr lang="en-CH" dirty="0"/>
          </a:p>
        </p:txBody>
      </p:sp>
      <p:sp>
        <p:nvSpPr>
          <p:cNvPr id="11" name="Rounded Rectangle 10">
            <a:extLst>
              <a:ext uri="{FF2B5EF4-FFF2-40B4-BE49-F238E27FC236}">
                <a16:creationId xmlns:a16="http://schemas.microsoft.com/office/drawing/2014/main" id="{E4FC5941-8F04-EBBE-93EE-E8BB5B088C70}"/>
              </a:ext>
            </a:extLst>
          </p:cNvPr>
          <p:cNvSpPr/>
          <p:nvPr/>
        </p:nvSpPr>
        <p:spPr>
          <a:xfrm>
            <a:off x="9431847" y="2537451"/>
            <a:ext cx="1790704" cy="6285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"key": "value" }</a:t>
            </a:r>
          </a:p>
        </p:txBody>
      </p:sp>
      <p:sp>
        <p:nvSpPr>
          <p:cNvPr id="12" name="Rounded Rectangle 11">
            <a:extLst>
              <a:ext uri="{FF2B5EF4-FFF2-40B4-BE49-F238E27FC236}">
                <a16:creationId xmlns:a16="http://schemas.microsoft.com/office/drawing/2014/main" id="{41A020B6-B05E-C705-83A3-8FDAAD399B97}"/>
              </a:ext>
            </a:extLst>
          </p:cNvPr>
          <p:cNvSpPr/>
          <p:nvPr/>
        </p:nvSpPr>
        <p:spPr>
          <a:xfrm>
            <a:off x="257175" y="5346020"/>
            <a:ext cx="1438277" cy="62856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t>API Server</a:t>
            </a:r>
          </a:p>
        </p:txBody>
      </p:sp>
      <p:sp>
        <p:nvSpPr>
          <p:cNvPr id="13" name="Rounded Rectangle 12">
            <a:extLst>
              <a:ext uri="{FF2B5EF4-FFF2-40B4-BE49-F238E27FC236}">
                <a16:creationId xmlns:a16="http://schemas.microsoft.com/office/drawing/2014/main" id="{A31829A7-F6CA-8E5C-3D04-5AB2D4176539}"/>
              </a:ext>
            </a:extLst>
          </p:cNvPr>
          <p:cNvSpPr/>
          <p:nvPr/>
        </p:nvSpPr>
        <p:spPr>
          <a:xfrm>
            <a:off x="3289046" y="5236292"/>
            <a:ext cx="950121" cy="62856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t>200 OK</a:t>
            </a:r>
          </a:p>
        </p:txBody>
      </p:sp>
      <p:sp>
        <p:nvSpPr>
          <p:cNvPr id="14" name="Rounded Rectangle 13">
            <a:extLst>
              <a:ext uri="{FF2B5EF4-FFF2-40B4-BE49-F238E27FC236}">
                <a16:creationId xmlns:a16="http://schemas.microsoft.com/office/drawing/2014/main" id="{F32D3A05-FA06-4781-5322-F0659A0129AA}"/>
              </a:ext>
            </a:extLst>
          </p:cNvPr>
          <p:cNvSpPr/>
          <p:nvPr/>
        </p:nvSpPr>
        <p:spPr>
          <a:xfrm>
            <a:off x="5064665" y="5236292"/>
            <a:ext cx="1719266" cy="62856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t>[Content-Type, Cache-Control]</a:t>
            </a:r>
          </a:p>
        </p:txBody>
      </p:sp>
      <p:sp>
        <p:nvSpPr>
          <p:cNvPr id="15" name="Rounded Rectangle 14">
            <a:extLst>
              <a:ext uri="{FF2B5EF4-FFF2-40B4-BE49-F238E27FC236}">
                <a16:creationId xmlns:a16="http://schemas.microsoft.com/office/drawing/2014/main" id="{6E98B78E-15DC-C543-81AD-E4E3C4707138}"/>
              </a:ext>
            </a:extLst>
          </p:cNvPr>
          <p:cNvSpPr/>
          <p:nvPr/>
        </p:nvSpPr>
        <p:spPr>
          <a:xfrm>
            <a:off x="7609428" y="5236292"/>
            <a:ext cx="3428998" cy="62856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t>{ "result": "success", "data": [...] }</a:t>
            </a:r>
          </a:p>
        </p:txBody>
      </p:sp>
      <p:sp>
        <p:nvSpPr>
          <p:cNvPr id="17" name="TextBox 16">
            <a:extLst>
              <a:ext uri="{FF2B5EF4-FFF2-40B4-BE49-F238E27FC236}">
                <a16:creationId xmlns:a16="http://schemas.microsoft.com/office/drawing/2014/main" id="{F10978C7-D9A5-D4E1-07B5-26A3D8C278F4}"/>
              </a:ext>
            </a:extLst>
          </p:cNvPr>
          <p:cNvSpPr txBox="1"/>
          <p:nvPr/>
        </p:nvSpPr>
        <p:spPr>
          <a:xfrm>
            <a:off x="802477" y="3533654"/>
            <a:ext cx="752004" cy="369332"/>
          </a:xfrm>
          <a:prstGeom prst="rect">
            <a:avLst/>
          </a:prstGeom>
          <a:noFill/>
        </p:spPr>
        <p:txBody>
          <a:bodyPr wrap="square" rtlCol="0">
            <a:spAutoFit/>
          </a:bodyPr>
          <a:lstStyle/>
          <a:p>
            <a:r>
              <a:rPr lang="en-CH" dirty="0"/>
              <a:t>Client</a:t>
            </a:r>
          </a:p>
        </p:txBody>
      </p:sp>
      <p:sp>
        <p:nvSpPr>
          <p:cNvPr id="18" name="TextBox 17">
            <a:extLst>
              <a:ext uri="{FF2B5EF4-FFF2-40B4-BE49-F238E27FC236}">
                <a16:creationId xmlns:a16="http://schemas.microsoft.com/office/drawing/2014/main" id="{15FCBF1D-9205-9480-E47D-72DDEA43E74A}"/>
              </a:ext>
            </a:extLst>
          </p:cNvPr>
          <p:cNvSpPr txBox="1"/>
          <p:nvPr/>
        </p:nvSpPr>
        <p:spPr>
          <a:xfrm>
            <a:off x="3297174" y="3295910"/>
            <a:ext cx="938462" cy="646331"/>
          </a:xfrm>
          <a:prstGeom prst="rect">
            <a:avLst/>
          </a:prstGeom>
          <a:noFill/>
        </p:spPr>
        <p:txBody>
          <a:bodyPr wrap="none" rtlCol="0">
            <a:spAutoFit/>
          </a:bodyPr>
          <a:lstStyle/>
          <a:p>
            <a:r>
              <a:rPr lang="en-CH" dirty="0"/>
              <a:t>HTTP </a:t>
            </a:r>
          </a:p>
          <a:p>
            <a:r>
              <a:rPr lang="en-CH" dirty="0"/>
              <a:t>Method</a:t>
            </a:r>
          </a:p>
        </p:txBody>
      </p:sp>
      <p:sp>
        <p:nvSpPr>
          <p:cNvPr id="19" name="TextBox 18">
            <a:extLst>
              <a:ext uri="{FF2B5EF4-FFF2-40B4-BE49-F238E27FC236}">
                <a16:creationId xmlns:a16="http://schemas.microsoft.com/office/drawing/2014/main" id="{3B542E3D-D6AE-1D07-CB3C-51CDE64EC0A8}"/>
              </a:ext>
            </a:extLst>
          </p:cNvPr>
          <p:cNvSpPr txBox="1"/>
          <p:nvPr/>
        </p:nvSpPr>
        <p:spPr>
          <a:xfrm>
            <a:off x="4577270" y="3277622"/>
            <a:ext cx="1453731" cy="369332"/>
          </a:xfrm>
          <a:prstGeom prst="rect">
            <a:avLst/>
          </a:prstGeom>
          <a:noFill/>
        </p:spPr>
        <p:txBody>
          <a:bodyPr wrap="none" rtlCol="0">
            <a:spAutoFit/>
          </a:bodyPr>
          <a:lstStyle/>
          <a:p>
            <a:r>
              <a:rPr lang="en-CH" dirty="0"/>
              <a:t>Endpoint/URI</a:t>
            </a:r>
          </a:p>
        </p:txBody>
      </p:sp>
      <p:sp>
        <p:nvSpPr>
          <p:cNvPr id="20" name="TextBox 19">
            <a:extLst>
              <a:ext uri="{FF2B5EF4-FFF2-40B4-BE49-F238E27FC236}">
                <a16:creationId xmlns:a16="http://schemas.microsoft.com/office/drawing/2014/main" id="{B7D70887-5BAD-090D-4479-4DE766590A41}"/>
              </a:ext>
            </a:extLst>
          </p:cNvPr>
          <p:cNvSpPr txBox="1"/>
          <p:nvPr/>
        </p:nvSpPr>
        <p:spPr>
          <a:xfrm>
            <a:off x="6293960" y="3259334"/>
            <a:ext cx="958147" cy="369332"/>
          </a:xfrm>
          <a:prstGeom prst="rect">
            <a:avLst/>
          </a:prstGeom>
          <a:noFill/>
        </p:spPr>
        <p:txBody>
          <a:bodyPr wrap="none" rtlCol="0">
            <a:spAutoFit/>
          </a:bodyPr>
          <a:lstStyle/>
          <a:p>
            <a:r>
              <a:rPr lang="en-CH" dirty="0"/>
              <a:t>Headers</a:t>
            </a:r>
          </a:p>
        </p:txBody>
      </p:sp>
      <p:sp>
        <p:nvSpPr>
          <p:cNvPr id="21" name="TextBox 20">
            <a:extLst>
              <a:ext uri="{FF2B5EF4-FFF2-40B4-BE49-F238E27FC236}">
                <a16:creationId xmlns:a16="http://schemas.microsoft.com/office/drawing/2014/main" id="{833127CD-53CE-AACB-65B4-0E1C56A7C4B7}"/>
              </a:ext>
            </a:extLst>
          </p:cNvPr>
          <p:cNvSpPr txBox="1"/>
          <p:nvPr/>
        </p:nvSpPr>
        <p:spPr>
          <a:xfrm>
            <a:off x="9509328" y="3241046"/>
            <a:ext cx="657552" cy="369332"/>
          </a:xfrm>
          <a:prstGeom prst="rect">
            <a:avLst/>
          </a:prstGeom>
          <a:noFill/>
        </p:spPr>
        <p:txBody>
          <a:bodyPr wrap="none" rtlCol="0">
            <a:spAutoFit/>
          </a:bodyPr>
          <a:lstStyle/>
          <a:p>
            <a:r>
              <a:rPr lang="en-CH" dirty="0"/>
              <a:t>Body</a:t>
            </a:r>
          </a:p>
        </p:txBody>
      </p:sp>
      <p:sp>
        <p:nvSpPr>
          <p:cNvPr id="22" name="TextBox 21">
            <a:extLst>
              <a:ext uri="{FF2B5EF4-FFF2-40B4-BE49-F238E27FC236}">
                <a16:creationId xmlns:a16="http://schemas.microsoft.com/office/drawing/2014/main" id="{829482FA-58DA-1E1F-3547-C7FEB0AF46FC}"/>
              </a:ext>
            </a:extLst>
          </p:cNvPr>
          <p:cNvSpPr txBox="1"/>
          <p:nvPr/>
        </p:nvSpPr>
        <p:spPr>
          <a:xfrm>
            <a:off x="657226" y="6156880"/>
            <a:ext cx="1038226" cy="369332"/>
          </a:xfrm>
          <a:prstGeom prst="rect">
            <a:avLst/>
          </a:prstGeom>
          <a:noFill/>
        </p:spPr>
        <p:txBody>
          <a:bodyPr wrap="square" rtlCol="0">
            <a:spAutoFit/>
          </a:bodyPr>
          <a:lstStyle/>
          <a:p>
            <a:r>
              <a:rPr lang="en-CH" dirty="0"/>
              <a:t>Server</a:t>
            </a:r>
          </a:p>
        </p:txBody>
      </p:sp>
      <p:sp>
        <p:nvSpPr>
          <p:cNvPr id="23" name="TextBox 22">
            <a:extLst>
              <a:ext uri="{FF2B5EF4-FFF2-40B4-BE49-F238E27FC236}">
                <a16:creationId xmlns:a16="http://schemas.microsoft.com/office/drawing/2014/main" id="{42103D42-AF76-AC99-73AA-165C94C4B4AF}"/>
              </a:ext>
            </a:extLst>
          </p:cNvPr>
          <p:cNvSpPr txBox="1"/>
          <p:nvPr/>
        </p:nvSpPr>
        <p:spPr>
          <a:xfrm>
            <a:off x="3312061" y="6047152"/>
            <a:ext cx="1309010" cy="369332"/>
          </a:xfrm>
          <a:prstGeom prst="rect">
            <a:avLst/>
          </a:prstGeom>
          <a:noFill/>
        </p:spPr>
        <p:txBody>
          <a:bodyPr wrap="square" rtlCol="0">
            <a:spAutoFit/>
          </a:bodyPr>
          <a:lstStyle/>
          <a:p>
            <a:r>
              <a:rPr lang="en-CH" dirty="0"/>
              <a:t>Status code</a:t>
            </a:r>
          </a:p>
        </p:txBody>
      </p:sp>
      <p:sp>
        <p:nvSpPr>
          <p:cNvPr id="24" name="TextBox 23">
            <a:extLst>
              <a:ext uri="{FF2B5EF4-FFF2-40B4-BE49-F238E27FC236}">
                <a16:creationId xmlns:a16="http://schemas.microsoft.com/office/drawing/2014/main" id="{D076FD5B-CF0E-B2DF-7B5D-54DA8139A88D}"/>
              </a:ext>
            </a:extLst>
          </p:cNvPr>
          <p:cNvSpPr txBox="1"/>
          <p:nvPr/>
        </p:nvSpPr>
        <p:spPr>
          <a:xfrm>
            <a:off x="5079157" y="6047152"/>
            <a:ext cx="1309010" cy="369332"/>
          </a:xfrm>
          <a:prstGeom prst="rect">
            <a:avLst/>
          </a:prstGeom>
          <a:noFill/>
        </p:spPr>
        <p:txBody>
          <a:bodyPr wrap="square" rtlCol="0">
            <a:spAutoFit/>
          </a:bodyPr>
          <a:lstStyle/>
          <a:p>
            <a:r>
              <a:rPr lang="en-CH" dirty="0"/>
              <a:t>Headers</a:t>
            </a:r>
          </a:p>
        </p:txBody>
      </p:sp>
      <p:sp>
        <p:nvSpPr>
          <p:cNvPr id="25" name="TextBox 24">
            <a:extLst>
              <a:ext uri="{FF2B5EF4-FFF2-40B4-BE49-F238E27FC236}">
                <a16:creationId xmlns:a16="http://schemas.microsoft.com/office/drawing/2014/main" id="{AAC7BA8A-7EA6-F5E4-BE3B-606CE05D545E}"/>
              </a:ext>
            </a:extLst>
          </p:cNvPr>
          <p:cNvSpPr txBox="1"/>
          <p:nvPr/>
        </p:nvSpPr>
        <p:spPr>
          <a:xfrm>
            <a:off x="7627037" y="6047152"/>
            <a:ext cx="1309010" cy="369332"/>
          </a:xfrm>
          <a:prstGeom prst="rect">
            <a:avLst/>
          </a:prstGeom>
          <a:noFill/>
        </p:spPr>
        <p:txBody>
          <a:bodyPr wrap="square" rtlCol="0">
            <a:spAutoFit/>
          </a:bodyPr>
          <a:lstStyle/>
          <a:p>
            <a:r>
              <a:rPr lang="en-CH" dirty="0"/>
              <a:t>Body</a:t>
            </a:r>
          </a:p>
        </p:txBody>
      </p:sp>
      <p:sp>
        <p:nvSpPr>
          <p:cNvPr id="26" name="TextBox 25">
            <a:extLst>
              <a:ext uri="{FF2B5EF4-FFF2-40B4-BE49-F238E27FC236}">
                <a16:creationId xmlns:a16="http://schemas.microsoft.com/office/drawing/2014/main" id="{C32576B3-681B-87E9-8E31-33BEFB1E5EE3}"/>
              </a:ext>
            </a:extLst>
          </p:cNvPr>
          <p:cNvSpPr txBox="1"/>
          <p:nvPr/>
        </p:nvSpPr>
        <p:spPr>
          <a:xfrm>
            <a:off x="257175" y="4475935"/>
            <a:ext cx="2757487" cy="584775"/>
          </a:xfrm>
          <a:prstGeom prst="rect">
            <a:avLst/>
          </a:prstGeom>
          <a:noFill/>
        </p:spPr>
        <p:txBody>
          <a:bodyPr wrap="square" rtlCol="0">
            <a:spAutoFit/>
          </a:bodyPr>
          <a:lstStyle/>
          <a:p>
            <a:r>
              <a:rPr lang="en-CH" sz="3200" dirty="0"/>
              <a:t>Response</a:t>
            </a:r>
          </a:p>
        </p:txBody>
      </p:sp>
      <p:sp>
        <p:nvSpPr>
          <p:cNvPr id="27" name="TextBox 26">
            <a:extLst>
              <a:ext uri="{FF2B5EF4-FFF2-40B4-BE49-F238E27FC236}">
                <a16:creationId xmlns:a16="http://schemas.microsoft.com/office/drawing/2014/main" id="{6711C171-274D-048B-ECB9-54A8AC57C57F}"/>
              </a:ext>
            </a:extLst>
          </p:cNvPr>
          <p:cNvSpPr txBox="1"/>
          <p:nvPr/>
        </p:nvSpPr>
        <p:spPr>
          <a:xfrm>
            <a:off x="197642" y="1541013"/>
            <a:ext cx="2757487" cy="584775"/>
          </a:xfrm>
          <a:prstGeom prst="rect">
            <a:avLst/>
          </a:prstGeom>
          <a:noFill/>
        </p:spPr>
        <p:txBody>
          <a:bodyPr wrap="square" rtlCol="0">
            <a:spAutoFit/>
          </a:bodyPr>
          <a:lstStyle/>
          <a:p>
            <a:r>
              <a:rPr lang="en-CH" sz="3200" dirty="0"/>
              <a:t>Request</a:t>
            </a:r>
          </a:p>
        </p:txBody>
      </p:sp>
      <p:cxnSp>
        <p:nvCxnSpPr>
          <p:cNvPr id="30" name="Straight Arrow Connector 29">
            <a:extLst>
              <a:ext uri="{FF2B5EF4-FFF2-40B4-BE49-F238E27FC236}">
                <a16:creationId xmlns:a16="http://schemas.microsoft.com/office/drawing/2014/main" id="{3B6D0F65-77DE-FEFB-145F-AE97E9A352D3}"/>
              </a:ext>
            </a:extLst>
          </p:cNvPr>
          <p:cNvCxnSpPr>
            <a:cxnSpLocks/>
            <a:stCxn id="7" idx="3"/>
            <a:endCxn id="28" idx="1"/>
          </p:cNvCxnSpPr>
          <p:nvPr/>
        </p:nvCxnSpPr>
        <p:spPr>
          <a:xfrm>
            <a:off x="2057400" y="3032765"/>
            <a:ext cx="1111758" cy="14343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B35B049-ADB9-9731-C799-788C27F39F3D}"/>
              </a:ext>
            </a:extLst>
          </p:cNvPr>
          <p:cNvCxnSpPr>
            <a:cxnSpLocks/>
          </p:cNvCxnSpPr>
          <p:nvPr/>
        </p:nvCxnSpPr>
        <p:spPr>
          <a:xfrm>
            <a:off x="1720690" y="5614748"/>
            <a:ext cx="1503332" cy="143439"/>
          </a:xfrm>
          <a:prstGeom prst="straightConnector1">
            <a:avLst/>
          </a:prstGeom>
          <a:ln w="1016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79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12" grpId="0" animBg="1"/>
      <p:bldP spid="12" grpId="1" animBg="1"/>
      <p:bldP spid="13" grpId="0" animBg="1"/>
      <p:bldP spid="13" grpId="1" animBg="1"/>
      <p:bldP spid="14" grpId="0" animBg="1"/>
      <p:bldP spid="14" grpId="1" animBg="1"/>
      <p:bldP spid="15" grpId="0" animBg="1"/>
      <p:bldP spid="15" grpId="1" animBg="1"/>
      <p:bldP spid="22" grpId="0"/>
      <p:bldP spid="22" grpId="1"/>
      <p:bldP spid="23" grpId="0"/>
      <p:bldP spid="23" grpId="1"/>
      <p:bldP spid="24" grpId="0"/>
      <p:bldP spid="24" grpId="1"/>
      <p:bldP spid="25" grpId="0"/>
      <p:bldP spid="25" grpId="1"/>
      <p:bldP spid="26" grpId="0"/>
      <p:bldP spid="2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B609-95D6-EDF1-D403-B4E40CFFBDB2}"/>
              </a:ext>
            </a:extLst>
          </p:cNvPr>
          <p:cNvSpPr>
            <a:spLocks noGrp="1"/>
          </p:cNvSpPr>
          <p:nvPr>
            <p:ph type="title"/>
          </p:nvPr>
        </p:nvSpPr>
        <p:spPr/>
        <p:txBody>
          <a:bodyPr/>
          <a:lstStyle/>
          <a:p>
            <a:r>
              <a:rPr lang="en-CH" dirty="0"/>
              <a:t>HTTP verbs used in APIs</a:t>
            </a:r>
          </a:p>
        </p:txBody>
      </p:sp>
      <p:sp>
        <p:nvSpPr>
          <p:cNvPr id="4" name="Rounded Rectangle 3">
            <a:extLst>
              <a:ext uri="{FF2B5EF4-FFF2-40B4-BE49-F238E27FC236}">
                <a16:creationId xmlns:a16="http://schemas.microsoft.com/office/drawing/2014/main" id="{0BA68943-0344-F6F6-8E9D-A7FA2DE3AB6D}"/>
              </a:ext>
            </a:extLst>
          </p:cNvPr>
          <p:cNvSpPr/>
          <p:nvPr/>
        </p:nvSpPr>
        <p:spPr>
          <a:xfrm>
            <a:off x="4726170" y="2892425"/>
            <a:ext cx="2979142" cy="21953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3600" dirty="0"/>
              <a:t>Resource</a:t>
            </a:r>
          </a:p>
        </p:txBody>
      </p:sp>
      <p:sp>
        <p:nvSpPr>
          <p:cNvPr id="5" name="TextBox 4">
            <a:extLst>
              <a:ext uri="{FF2B5EF4-FFF2-40B4-BE49-F238E27FC236}">
                <a16:creationId xmlns:a16="http://schemas.microsoft.com/office/drawing/2014/main" id="{7AC634B9-2545-0C24-62FA-DCECDFB79209}"/>
              </a:ext>
            </a:extLst>
          </p:cNvPr>
          <p:cNvSpPr txBox="1"/>
          <p:nvPr/>
        </p:nvSpPr>
        <p:spPr>
          <a:xfrm>
            <a:off x="925963" y="2010916"/>
            <a:ext cx="1716315" cy="646331"/>
          </a:xfrm>
          <a:prstGeom prst="rect">
            <a:avLst/>
          </a:prstGeom>
          <a:noFill/>
        </p:spPr>
        <p:txBody>
          <a:bodyPr wrap="square" rtlCol="0">
            <a:spAutoFit/>
          </a:bodyPr>
          <a:lstStyle/>
          <a:p>
            <a:r>
              <a:rPr lang="en-CH" sz="3600" dirty="0"/>
              <a:t>POST</a:t>
            </a:r>
          </a:p>
        </p:txBody>
      </p:sp>
      <p:sp>
        <p:nvSpPr>
          <p:cNvPr id="6" name="TextBox 5">
            <a:extLst>
              <a:ext uri="{FF2B5EF4-FFF2-40B4-BE49-F238E27FC236}">
                <a16:creationId xmlns:a16="http://schemas.microsoft.com/office/drawing/2014/main" id="{6151611A-2B8E-8220-6917-542E0D27092F}"/>
              </a:ext>
            </a:extLst>
          </p:cNvPr>
          <p:cNvSpPr txBox="1"/>
          <p:nvPr/>
        </p:nvSpPr>
        <p:spPr>
          <a:xfrm>
            <a:off x="925963" y="5635099"/>
            <a:ext cx="1716315" cy="646331"/>
          </a:xfrm>
          <a:prstGeom prst="rect">
            <a:avLst/>
          </a:prstGeom>
          <a:noFill/>
        </p:spPr>
        <p:txBody>
          <a:bodyPr wrap="square" rtlCol="0">
            <a:spAutoFit/>
          </a:bodyPr>
          <a:lstStyle/>
          <a:p>
            <a:r>
              <a:rPr lang="en-CH" sz="3600" dirty="0"/>
              <a:t>PATCH</a:t>
            </a:r>
          </a:p>
        </p:txBody>
      </p:sp>
      <p:sp>
        <p:nvSpPr>
          <p:cNvPr id="7" name="TextBox 6">
            <a:extLst>
              <a:ext uri="{FF2B5EF4-FFF2-40B4-BE49-F238E27FC236}">
                <a16:creationId xmlns:a16="http://schemas.microsoft.com/office/drawing/2014/main" id="{5B305788-7427-7336-D11E-69015E2CA061}"/>
              </a:ext>
            </a:extLst>
          </p:cNvPr>
          <p:cNvSpPr txBox="1"/>
          <p:nvPr/>
        </p:nvSpPr>
        <p:spPr>
          <a:xfrm>
            <a:off x="9780813" y="2477639"/>
            <a:ext cx="1716315" cy="646331"/>
          </a:xfrm>
          <a:prstGeom prst="rect">
            <a:avLst/>
          </a:prstGeom>
          <a:noFill/>
        </p:spPr>
        <p:txBody>
          <a:bodyPr wrap="square" rtlCol="0">
            <a:spAutoFit/>
          </a:bodyPr>
          <a:lstStyle/>
          <a:p>
            <a:r>
              <a:rPr lang="en-CH" sz="3600" dirty="0"/>
              <a:t>GET</a:t>
            </a:r>
          </a:p>
        </p:txBody>
      </p:sp>
      <p:sp>
        <p:nvSpPr>
          <p:cNvPr id="8" name="TextBox 7">
            <a:extLst>
              <a:ext uri="{FF2B5EF4-FFF2-40B4-BE49-F238E27FC236}">
                <a16:creationId xmlns:a16="http://schemas.microsoft.com/office/drawing/2014/main" id="{BA14A2BB-8B20-6482-3175-C4BF6E3FDBEE}"/>
              </a:ext>
            </a:extLst>
          </p:cNvPr>
          <p:cNvSpPr txBox="1"/>
          <p:nvPr/>
        </p:nvSpPr>
        <p:spPr>
          <a:xfrm>
            <a:off x="925963" y="4049894"/>
            <a:ext cx="1716315" cy="646331"/>
          </a:xfrm>
          <a:prstGeom prst="rect">
            <a:avLst/>
          </a:prstGeom>
          <a:noFill/>
        </p:spPr>
        <p:txBody>
          <a:bodyPr wrap="square" rtlCol="0">
            <a:spAutoFit/>
          </a:bodyPr>
          <a:lstStyle/>
          <a:p>
            <a:r>
              <a:rPr lang="en-CH" sz="3600" dirty="0"/>
              <a:t>PUT</a:t>
            </a:r>
          </a:p>
        </p:txBody>
      </p:sp>
      <p:sp>
        <p:nvSpPr>
          <p:cNvPr id="9" name="TextBox 8">
            <a:extLst>
              <a:ext uri="{FF2B5EF4-FFF2-40B4-BE49-F238E27FC236}">
                <a16:creationId xmlns:a16="http://schemas.microsoft.com/office/drawing/2014/main" id="{7158FE43-8024-B38B-F22C-11D2328D2415}"/>
              </a:ext>
            </a:extLst>
          </p:cNvPr>
          <p:cNvSpPr txBox="1"/>
          <p:nvPr/>
        </p:nvSpPr>
        <p:spPr>
          <a:xfrm>
            <a:off x="9637484" y="4281039"/>
            <a:ext cx="1716315" cy="646331"/>
          </a:xfrm>
          <a:prstGeom prst="rect">
            <a:avLst/>
          </a:prstGeom>
          <a:noFill/>
        </p:spPr>
        <p:txBody>
          <a:bodyPr wrap="square" rtlCol="0">
            <a:spAutoFit/>
          </a:bodyPr>
          <a:lstStyle/>
          <a:p>
            <a:r>
              <a:rPr lang="en-CH" sz="3600" dirty="0"/>
              <a:t>DELETE</a:t>
            </a:r>
          </a:p>
        </p:txBody>
      </p:sp>
      <p:cxnSp>
        <p:nvCxnSpPr>
          <p:cNvPr id="11" name="Straight Arrow Connector 10">
            <a:extLst>
              <a:ext uri="{FF2B5EF4-FFF2-40B4-BE49-F238E27FC236}">
                <a16:creationId xmlns:a16="http://schemas.microsoft.com/office/drawing/2014/main" id="{8037C929-94C5-F617-4F2B-6C57EC752866}"/>
              </a:ext>
            </a:extLst>
          </p:cNvPr>
          <p:cNvCxnSpPr>
            <a:cxnSpLocks/>
          </p:cNvCxnSpPr>
          <p:nvPr/>
        </p:nvCxnSpPr>
        <p:spPr>
          <a:xfrm>
            <a:off x="2221819" y="2381117"/>
            <a:ext cx="2366554" cy="924974"/>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3" name="Document 12">
            <a:extLst>
              <a:ext uri="{FF2B5EF4-FFF2-40B4-BE49-F238E27FC236}">
                <a16:creationId xmlns:a16="http://schemas.microsoft.com/office/drawing/2014/main" id="{1E3A7A17-1174-82D7-2D89-426FC8465684}"/>
              </a:ext>
            </a:extLst>
          </p:cNvPr>
          <p:cNvSpPr/>
          <p:nvPr/>
        </p:nvSpPr>
        <p:spPr>
          <a:xfrm>
            <a:off x="3163465" y="1486617"/>
            <a:ext cx="1195144" cy="105649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t>My awesome file</a:t>
            </a:r>
          </a:p>
        </p:txBody>
      </p:sp>
      <p:cxnSp>
        <p:nvCxnSpPr>
          <p:cNvPr id="14" name="Straight Arrow Connector 13">
            <a:extLst>
              <a:ext uri="{FF2B5EF4-FFF2-40B4-BE49-F238E27FC236}">
                <a16:creationId xmlns:a16="http://schemas.microsoft.com/office/drawing/2014/main" id="{6FBD60F2-A6C9-D088-D932-948F5EE833C2}"/>
              </a:ext>
            </a:extLst>
          </p:cNvPr>
          <p:cNvCxnSpPr>
            <a:cxnSpLocks/>
          </p:cNvCxnSpPr>
          <p:nvPr/>
        </p:nvCxnSpPr>
        <p:spPr>
          <a:xfrm flipV="1">
            <a:off x="2221819" y="4260898"/>
            <a:ext cx="2342336" cy="131814"/>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5" name="Document 14">
            <a:extLst>
              <a:ext uri="{FF2B5EF4-FFF2-40B4-BE49-F238E27FC236}">
                <a16:creationId xmlns:a16="http://schemas.microsoft.com/office/drawing/2014/main" id="{BEB53764-A404-80F7-1472-08E8E53FEBFA}"/>
              </a:ext>
            </a:extLst>
          </p:cNvPr>
          <p:cNvSpPr/>
          <p:nvPr/>
        </p:nvSpPr>
        <p:spPr>
          <a:xfrm>
            <a:off x="2454685" y="3173687"/>
            <a:ext cx="1195144" cy="105649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t>A different awesome file</a:t>
            </a:r>
          </a:p>
        </p:txBody>
      </p:sp>
      <p:cxnSp>
        <p:nvCxnSpPr>
          <p:cNvPr id="17" name="Straight Arrow Connector 16">
            <a:extLst>
              <a:ext uri="{FF2B5EF4-FFF2-40B4-BE49-F238E27FC236}">
                <a16:creationId xmlns:a16="http://schemas.microsoft.com/office/drawing/2014/main" id="{BAAF180C-7D78-3BF1-A449-9618ADB3C8F4}"/>
              </a:ext>
            </a:extLst>
          </p:cNvPr>
          <p:cNvCxnSpPr>
            <a:cxnSpLocks/>
          </p:cNvCxnSpPr>
          <p:nvPr/>
        </p:nvCxnSpPr>
        <p:spPr>
          <a:xfrm flipV="1">
            <a:off x="2358925" y="5034175"/>
            <a:ext cx="2227357" cy="941323"/>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8" name="Document 17">
            <a:extLst>
              <a:ext uri="{FF2B5EF4-FFF2-40B4-BE49-F238E27FC236}">
                <a16:creationId xmlns:a16="http://schemas.microsoft.com/office/drawing/2014/main" id="{AAD1A47A-166A-8E88-E685-51130E49EF6B}"/>
              </a:ext>
            </a:extLst>
          </p:cNvPr>
          <p:cNvSpPr/>
          <p:nvPr/>
        </p:nvSpPr>
        <p:spPr>
          <a:xfrm>
            <a:off x="2358925" y="5116862"/>
            <a:ext cx="1195144" cy="64633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t>Your</a:t>
            </a:r>
          </a:p>
        </p:txBody>
      </p:sp>
      <p:cxnSp>
        <p:nvCxnSpPr>
          <p:cNvPr id="20" name="Straight Arrow Connector 19">
            <a:extLst>
              <a:ext uri="{FF2B5EF4-FFF2-40B4-BE49-F238E27FC236}">
                <a16:creationId xmlns:a16="http://schemas.microsoft.com/office/drawing/2014/main" id="{2BCA924F-27C0-DD32-2217-18EA7D89135E}"/>
              </a:ext>
            </a:extLst>
          </p:cNvPr>
          <p:cNvCxnSpPr>
            <a:cxnSpLocks/>
          </p:cNvCxnSpPr>
          <p:nvPr/>
        </p:nvCxnSpPr>
        <p:spPr>
          <a:xfrm flipV="1">
            <a:off x="7894771" y="2892425"/>
            <a:ext cx="1742713" cy="41366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2" name="Document 21">
            <a:extLst>
              <a:ext uri="{FF2B5EF4-FFF2-40B4-BE49-F238E27FC236}">
                <a16:creationId xmlns:a16="http://schemas.microsoft.com/office/drawing/2014/main" id="{AF6CB785-ABFE-C1A3-5BAF-454DBFE4AA2C}"/>
              </a:ext>
            </a:extLst>
          </p:cNvPr>
          <p:cNvSpPr/>
          <p:nvPr/>
        </p:nvSpPr>
        <p:spPr>
          <a:xfrm>
            <a:off x="8172903" y="1615745"/>
            <a:ext cx="1195144" cy="105649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t>Your awesome file</a:t>
            </a:r>
          </a:p>
        </p:txBody>
      </p:sp>
      <p:cxnSp>
        <p:nvCxnSpPr>
          <p:cNvPr id="23" name="Straight Arrow Connector 22">
            <a:extLst>
              <a:ext uri="{FF2B5EF4-FFF2-40B4-BE49-F238E27FC236}">
                <a16:creationId xmlns:a16="http://schemas.microsoft.com/office/drawing/2014/main" id="{16061967-57AE-4FD7-D0E3-8ECD0D2D1964}"/>
              </a:ext>
            </a:extLst>
          </p:cNvPr>
          <p:cNvCxnSpPr>
            <a:cxnSpLocks/>
          </p:cNvCxnSpPr>
          <p:nvPr/>
        </p:nvCxnSpPr>
        <p:spPr>
          <a:xfrm flipH="1" flipV="1">
            <a:off x="7938178" y="4505995"/>
            <a:ext cx="1577297" cy="9820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628481F-4C2D-1C26-75A5-6A2CCDA715E5}"/>
              </a:ext>
            </a:extLst>
          </p:cNvPr>
          <p:cNvSpPr txBox="1"/>
          <p:nvPr/>
        </p:nvSpPr>
        <p:spPr>
          <a:xfrm>
            <a:off x="7447996" y="4140517"/>
            <a:ext cx="585930" cy="830997"/>
          </a:xfrm>
          <a:prstGeom prst="rect">
            <a:avLst/>
          </a:prstGeom>
          <a:noFill/>
        </p:spPr>
        <p:txBody>
          <a:bodyPr wrap="square" rtlCol="0">
            <a:spAutoFit/>
          </a:bodyPr>
          <a:lstStyle/>
          <a:p>
            <a:r>
              <a:rPr lang="en-CH" sz="4800" dirty="0"/>
              <a:t>X</a:t>
            </a:r>
            <a:endParaRPr lang="en-CH" dirty="0"/>
          </a:p>
        </p:txBody>
      </p:sp>
      <p:sp>
        <p:nvSpPr>
          <p:cNvPr id="30" name="TextBox 29">
            <a:extLst>
              <a:ext uri="{FF2B5EF4-FFF2-40B4-BE49-F238E27FC236}">
                <a16:creationId xmlns:a16="http://schemas.microsoft.com/office/drawing/2014/main" id="{32623CAB-C22C-2F0F-84D6-961DC1EFB3B3}"/>
              </a:ext>
            </a:extLst>
          </p:cNvPr>
          <p:cNvSpPr txBox="1"/>
          <p:nvPr/>
        </p:nvSpPr>
        <p:spPr>
          <a:xfrm rot="555888">
            <a:off x="3939359" y="1356906"/>
            <a:ext cx="838499" cy="369332"/>
          </a:xfrm>
          <a:prstGeom prst="rect">
            <a:avLst/>
          </a:prstGeom>
          <a:noFill/>
        </p:spPr>
        <p:txBody>
          <a:bodyPr wrap="square" rtlCol="0">
            <a:spAutoFit/>
          </a:bodyPr>
          <a:lstStyle/>
          <a:p>
            <a:r>
              <a:rPr lang="en-CH" dirty="0"/>
              <a:t>*NEW</a:t>
            </a:r>
          </a:p>
        </p:txBody>
      </p:sp>
    </p:spTree>
    <p:extLst>
      <p:ext uri="{BB962C8B-B14F-4D97-AF65-F5344CB8AC3E}">
        <p14:creationId xmlns:p14="http://schemas.microsoft.com/office/powerpoint/2010/main" val="95724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6" grpId="0"/>
      <p:bldP spid="7" grpId="0"/>
      <p:bldP spid="8" grpId="0"/>
      <p:bldP spid="9" grpId="0"/>
      <p:bldP spid="13" grpId="0" animBg="1"/>
      <p:bldP spid="15" grpId="0" animBg="1"/>
      <p:bldP spid="18" grpId="0" animBg="1"/>
      <p:bldP spid="22" grpId="0" animBg="1"/>
      <p:bldP spid="28"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EB66-04BD-C772-E945-F4B28F3FB316}"/>
              </a:ext>
            </a:extLst>
          </p:cNvPr>
          <p:cNvSpPr>
            <a:spLocks noGrp="1"/>
          </p:cNvSpPr>
          <p:nvPr>
            <p:ph type="title"/>
          </p:nvPr>
        </p:nvSpPr>
        <p:spPr/>
        <p:txBody>
          <a:bodyPr/>
          <a:lstStyle/>
          <a:p>
            <a:r>
              <a:rPr lang="en-CH" dirty="0"/>
              <a:t>Why JSON?</a:t>
            </a:r>
          </a:p>
        </p:txBody>
      </p:sp>
      <p:sp>
        <p:nvSpPr>
          <p:cNvPr id="3" name="Content Placeholder 2">
            <a:extLst>
              <a:ext uri="{FF2B5EF4-FFF2-40B4-BE49-F238E27FC236}">
                <a16:creationId xmlns:a16="http://schemas.microsoft.com/office/drawing/2014/main" id="{5B0F675D-E166-6F39-943E-2FBB898645B6}"/>
              </a:ext>
            </a:extLst>
          </p:cNvPr>
          <p:cNvSpPr>
            <a:spLocks noGrp="1"/>
          </p:cNvSpPr>
          <p:nvPr>
            <p:ph idx="1"/>
          </p:nvPr>
        </p:nvSpPr>
        <p:spPr>
          <a:xfrm>
            <a:off x="638175" y="1793037"/>
            <a:ext cx="4833938" cy="4351338"/>
          </a:xfrm>
        </p:spPr>
        <p:txBody>
          <a:bodyPr>
            <a:normAutofit fontScale="62500" lnSpcReduction="20000"/>
          </a:bodyPr>
          <a:lstStyle/>
          <a:p>
            <a:pPr marL="0" indent="0">
              <a:buNone/>
            </a:pPr>
            <a:r>
              <a:rPr lang="en-GB" b="0" i="0" dirty="0">
                <a:solidFill>
                  <a:srgbClr val="FFFFFF"/>
                </a:solidFill>
                <a:effectLst/>
                <a:latin typeface="Söhne Mono"/>
              </a:rPr>
              <a:t>{ </a:t>
            </a:r>
          </a:p>
          <a:p>
            <a:pPr marL="0" indent="0">
              <a:buNone/>
            </a:pPr>
            <a:r>
              <a:rPr lang="en-GB" b="0" i="0" dirty="0">
                <a:solidFill>
                  <a:srgbClr val="DF3079"/>
                </a:solidFill>
                <a:effectLst/>
                <a:latin typeface="Söhne Mono"/>
              </a:rPr>
              <a:t>"name"</a:t>
            </a:r>
            <a:r>
              <a:rPr lang="en-GB" b="0" i="0" dirty="0">
                <a:solidFill>
                  <a:srgbClr val="FFFFFF"/>
                </a:solidFill>
                <a:effectLst/>
                <a:latin typeface="Söhne Mono"/>
              </a:rPr>
              <a:t>: </a:t>
            </a:r>
            <a:r>
              <a:rPr lang="en-GB" b="0" i="0" dirty="0">
                <a:solidFill>
                  <a:srgbClr val="00A67D"/>
                </a:solidFill>
                <a:effectLst/>
                <a:latin typeface="Söhne Mono"/>
              </a:rPr>
              <a:t>"Daniel Müller”</a:t>
            </a:r>
            <a:r>
              <a:rPr lang="en-GB" b="0" i="0" dirty="0">
                <a:solidFill>
                  <a:srgbClr val="FFFFFF"/>
                </a:solidFill>
                <a:effectLst/>
                <a:latin typeface="Söhne Mono"/>
              </a:rPr>
              <a:t>, </a:t>
            </a:r>
          </a:p>
          <a:p>
            <a:pPr marL="0" indent="0">
              <a:buNone/>
            </a:pPr>
            <a:r>
              <a:rPr lang="en-GB" b="0" i="0" dirty="0">
                <a:solidFill>
                  <a:srgbClr val="DF3079"/>
                </a:solidFill>
                <a:effectLst/>
                <a:latin typeface="Söhne Mono"/>
              </a:rPr>
              <a:t>"age"</a:t>
            </a:r>
            <a:r>
              <a:rPr lang="en-GB" b="0" i="0" dirty="0">
                <a:solidFill>
                  <a:srgbClr val="FFFFFF"/>
                </a:solidFill>
                <a:effectLst/>
                <a:latin typeface="Söhne Mono"/>
              </a:rPr>
              <a:t>: </a:t>
            </a:r>
            <a:r>
              <a:rPr lang="en-GB" b="0" i="0" dirty="0">
                <a:solidFill>
                  <a:srgbClr val="DF3079"/>
                </a:solidFill>
                <a:effectLst/>
                <a:latin typeface="Söhne Mono"/>
              </a:rPr>
              <a:t>30</a:t>
            </a:r>
            <a:r>
              <a:rPr lang="en-GB" b="0" i="0" dirty="0">
                <a:solidFill>
                  <a:srgbClr val="FFFFFF"/>
                </a:solidFill>
                <a:effectLst/>
                <a:latin typeface="Söhne Mono"/>
              </a:rPr>
              <a:t>, </a:t>
            </a:r>
          </a:p>
          <a:p>
            <a:pPr marL="0" indent="0">
              <a:buNone/>
            </a:pPr>
            <a:r>
              <a:rPr lang="en-GB" b="0" i="0" dirty="0">
                <a:solidFill>
                  <a:srgbClr val="DF3079"/>
                </a:solidFill>
                <a:effectLst/>
                <a:latin typeface="Söhne Mono"/>
              </a:rPr>
              <a:t>"email"</a:t>
            </a:r>
            <a:r>
              <a:rPr lang="en-GB" b="0" i="0" dirty="0">
                <a:solidFill>
                  <a:srgbClr val="FFFFFF"/>
                </a:solidFill>
                <a:effectLst/>
                <a:latin typeface="Söhne Mono"/>
              </a:rPr>
              <a:t>: </a:t>
            </a:r>
            <a:r>
              <a:rPr lang="en-GB" b="0" i="0" dirty="0">
                <a:solidFill>
                  <a:srgbClr val="00A67D"/>
                </a:solidFill>
                <a:effectLst/>
                <a:latin typeface="Söhne Mono"/>
              </a:rPr>
              <a:t>”</a:t>
            </a:r>
            <a:r>
              <a:rPr lang="en-GB" dirty="0" err="1">
                <a:solidFill>
                  <a:srgbClr val="00A67D"/>
                </a:solidFill>
                <a:latin typeface="Söhne Mono"/>
              </a:rPr>
              <a:t>daniel</a:t>
            </a:r>
            <a:r>
              <a:rPr lang="en-GB" b="0" i="0" dirty="0" err="1">
                <a:solidFill>
                  <a:srgbClr val="00A67D"/>
                </a:solidFill>
                <a:effectLst/>
                <a:latin typeface="Söhne Mono"/>
              </a:rPr>
              <a:t>.</a:t>
            </a:r>
            <a:r>
              <a:rPr lang="en-GB" dirty="0" err="1">
                <a:solidFill>
                  <a:srgbClr val="00A67D"/>
                </a:solidFill>
                <a:latin typeface="Söhne Mono"/>
              </a:rPr>
              <a:t>mueller</a:t>
            </a:r>
            <a:r>
              <a:rPr lang="en-GB" b="0" i="0" dirty="0" err="1">
                <a:solidFill>
                  <a:srgbClr val="00A67D"/>
                </a:solidFill>
                <a:effectLst/>
                <a:latin typeface="Söhne Mono"/>
              </a:rPr>
              <a:t>@example.com</a:t>
            </a:r>
            <a:r>
              <a:rPr lang="en-GB" b="0" i="0" dirty="0">
                <a:solidFill>
                  <a:srgbClr val="00A67D"/>
                </a:solidFill>
                <a:effectLst/>
                <a:latin typeface="Söhne Mono"/>
              </a:rPr>
              <a:t>"</a:t>
            </a:r>
            <a:r>
              <a:rPr lang="en-GB" b="0" i="0" dirty="0">
                <a:solidFill>
                  <a:srgbClr val="FFFFFF"/>
                </a:solidFill>
                <a:effectLst/>
                <a:latin typeface="Söhne Mono"/>
              </a:rPr>
              <a:t>,</a:t>
            </a:r>
          </a:p>
          <a:p>
            <a:pPr marL="0" indent="0">
              <a:buNone/>
            </a:pPr>
            <a:r>
              <a:rPr lang="en-GB" b="0" i="0" dirty="0">
                <a:solidFill>
                  <a:srgbClr val="FFFFFF"/>
                </a:solidFill>
                <a:effectLst/>
                <a:latin typeface="Söhne Mono"/>
              </a:rPr>
              <a:t> </a:t>
            </a:r>
            <a:r>
              <a:rPr lang="en-GB" b="0" i="0" dirty="0">
                <a:solidFill>
                  <a:srgbClr val="DF3079"/>
                </a:solidFill>
                <a:effectLst/>
                <a:latin typeface="Söhne Mono"/>
              </a:rPr>
              <a:t>"address"</a:t>
            </a:r>
            <a:r>
              <a:rPr lang="en-GB" b="0" i="0" dirty="0">
                <a:solidFill>
                  <a:srgbClr val="FFFFFF"/>
                </a:solidFill>
                <a:effectLst/>
                <a:latin typeface="Söhne Mono"/>
              </a:rPr>
              <a:t>: { </a:t>
            </a:r>
          </a:p>
          <a:p>
            <a:pPr marL="0" indent="0">
              <a:buNone/>
            </a:pPr>
            <a:r>
              <a:rPr lang="en-GB" b="0" i="0" dirty="0">
                <a:solidFill>
                  <a:srgbClr val="DF3079"/>
                </a:solidFill>
                <a:effectLst/>
                <a:latin typeface="Söhne Mono"/>
              </a:rPr>
              <a:t>"street"</a:t>
            </a:r>
            <a:r>
              <a:rPr lang="en-GB" b="0" i="0" dirty="0">
                <a:solidFill>
                  <a:srgbClr val="FFFFFF"/>
                </a:solidFill>
                <a:effectLst/>
                <a:latin typeface="Söhne Mono"/>
              </a:rPr>
              <a:t>: </a:t>
            </a:r>
            <a:r>
              <a:rPr lang="en-GB" b="0" i="0" dirty="0">
                <a:solidFill>
                  <a:srgbClr val="00A67D"/>
                </a:solidFill>
                <a:effectLst/>
                <a:latin typeface="Söhne Mono"/>
              </a:rPr>
              <a:t>"123 </a:t>
            </a:r>
            <a:r>
              <a:rPr lang="en-GB" b="0" i="0" dirty="0" err="1">
                <a:solidFill>
                  <a:srgbClr val="00A67D"/>
                </a:solidFill>
                <a:effectLst/>
                <a:latin typeface="Söhne Mono"/>
              </a:rPr>
              <a:t>Dorfstrasse</a:t>
            </a:r>
            <a:r>
              <a:rPr lang="en-GB" b="0" i="0" dirty="0">
                <a:solidFill>
                  <a:srgbClr val="00A67D"/>
                </a:solidFill>
                <a:effectLst/>
                <a:latin typeface="Söhne Mono"/>
              </a:rPr>
              <a:t>"</a:t>
            </a:r>
            <a:r>
              <a:rPr lang="en-GB" b="0" i="0" dirty="0">
                <a:solidFill>
                  <a:srgbClr val="FFFFFF"/>
                </a:solidFill>
                <a:effectLst/>
                <a:latin typeface="Söhne Mono"/>
              </a:rPr>
              <a:t>, </a:t>
            </a:r>
          </a:p>
          <a:p>
            <a:pPr marL="0" indent="0">
              <a:buNone/>
            </a:pPr>
            <a:r>
              <a:rPr lang="en-GB" b="0" i="0" dirty="0">
                <a:solidFill>
                  <a:srgbClr val="DF3079"/>
                </a:solidFill>
                <a:effectLst/>
                <a:latin typeface="Söhne Mono"/>
              </a:rPr>
              <a:t>"city"</a:t>
            </a:r>
            <a:r>
              <a:rPr lang="en-GB" b="0" i="0" dirty="0">
                <a:solidFill>
                  <a:srgbClr val="FFFFFF"/>
                </a:solidFill>
                <a:effectLst/>
                <a:latin typeface="Söhne Mono"/>
              </a:rPr>
              <a:t>: </a:t>
            </a:r>
            <a:r>
              <a:rPr lang="en-GB" b="0" i="0" dirty="0">
                <a:solidFill>
                  <a:srgbClr val="00A67D"/>
                </a:solidFill>
                <a:effectLst/>
                <a:latin typeface="Söhne Mono"/>
              </a:rPr>
              <a:t>”</a:t>
            </a:r>
            <a:r>
              <a:rPr lang="en-GB" b="0" i="0" dirty="0" err="1">
                <a:solidFill>
                  <a:srgbClr val="00A67D"/>
                </a:solidFill>
                <a:effectLst/>
                <a:latin typeface="Söhne Mono"/>
              </a:rPr>
              <a:t>Oberhof</a:t>
            </a:r>
            <a:r>
              <a:rPr lang="en-GB" b="0" i="0" dirty="0">
                <a:solidFill>
                  <a:srgbClr val="00A67D"/>
                </a:solidFill>
                <a:effectLst/>
                <a:latin typeface="Söhne Mono"/>
              </a:rPr>
              <a:t>"</a:t>
            </a:r>
            <a:r>
              <a:rPr lang="en-GB" b="0" i="0" dirty="0">
                <a:solidFill>
                  <a:srgbClr val="FFFFFF"/>
                </a:solidFill>
                <a:effectLst/>
                <a:latin typeface="Söhne Mono"/>
              </a:rPr>
              <a:t>,</a:t>
            </a:r>
          </a:p>
          <a:p>
            <a:pPr marL="0" indent="0">
              <a:buNone/>
            </a:pPr>
            <a:r>
              <a:rPr lang="en-GB" b="0" i="0" dirty="0">
                <a:solidFill>
                  <a:srgbClr val="FFFFFF"/>
                </a:solidFill>
                <a:effectLst/>
                <a:latin typeface="Söhne Mono"/>
              </a:rPr>
              <a:t> </a:t>
            </a:r>
            <a:r>
              <a:rPr lang="en-GB" b="0" i="0" dirty="0">
                <a:solidFill>
                  <a:srgbClr val="DF3079"/>
                </a:solidFill>
                <a:effectLst/>
                <a:latin typeface="Söhne Mono"/>
              </a:rPr>
              <a:t>"zip"</a:t>
            </a:r>
            <a:r>
              <a:rPr lang="en-GB" b="0" i="0" dirty="0">
                <a:solidFill>
                  <a:srgbClr val="FFFFFF"/>
                </a:solidFill>
                <a:effectLst/>
                <a:latin typeface="Söhne Mono"/>
              </a:rPr>
              <a:t>: </a:t>
            </a:r>
            <a:r>
              <a:rPr lang="en-GB" b="0" i="0" dirty="0">
                <a:solidFill>
                  <a:srgbClr val="00A67D"/>
                </a:solidFill>
                <a:effectLst/>
                <a:latin typeface="Söhne Mono"/>
              </a:rPr>
              <a:t>”5062”</a:t>
            </a:r>
          </a:p>
          <a:p>
            <a:pPr marL="0" indent="0">
              <a:buNone/>
            </a:pPr>
            <a:r>
              <a:rPr lang="en-GB" b="0" i="0" dirty="0">
                <a:solidFill>
                  <a:srgbClr val="FFFFFF"/>
                </a:solidFill>
                <a:effectLst/>
                <a:latin typeface="Söhne Mono"/>
              </a:rPr>
              <a:t> }, </a:t>
            </a:r>
          </a:p>
          <a:p>
            <a:pPr marL="0" indent="0">
              <a:buNone/>
            </a:pPr>
            <a:r>
              <a:rPr lang="en-GB" b="0" i="0" dirty="0">
                <a:solidFill>
                  <a:srgbClr val="DF3079"/>
                </a:solidFill>
                <a:effectLst/>
                <a:latin typeface="Söhne Mono"/>
              </a:rPr>
              <a:t>"skills"</a:t>
            </a:r>
            <a:r>
              <a:rPr lang="en-GB" b="0" i="0" dirty="0">
                <a:solidFill>
                  <a:srgbClr val="FFFFFF"/>
                </a:solidFill>
                <a:effectLst/>
                <a:latin typeface="Söhne Mono"/>
              </a:rPr>
              <a:t>: [</a:t>
            </a:r>
            <a:r>
              <a:rPr lang="en-GB" b="0" i="0" dirty="0">
                <a:solidFill>
                  <a:srgbClr val="00A67D"/>
                </a:solidFill>
                <a:effectLst/>
                <a:latin typeface="Söhne Mono"/>
              </a:rPr>
              <a:t>”R"</a:t>
            </a:r>
            <a:r>
              <a:rPr lang="en-GB" b="0" i="0" dirty="0">
                <a:solidFill>
                  <a:srgbClr val="FFFFFF"/>
                </a:solidFill>
                <a:effectLst/>
                <a:latin typeface="Söhne Mono"/>
              </a:rPr>
              <a:t>, </a:t>
            </a:r>
            <a:r>
              <a:rPr lang="en-GB" b="0" i="0" dirty="0">
                <a:solidFill>
                  <a:srgbClr val="00A67D"/>
                </a:solidFill>
                <a:effectLst/>
                <a:latin typeface="Söhne Mono"/>
              </a:rPr>
              <a:t>"Python"</a:t>
            </a:r>
            <a:r>
              <a:rPr lang="en-GB" b="0" i="0" dirty="0">
                <a:solidFill>
                  <a:srgbClr val="FFFFFF"/>
                </a:solidFill>
                <a:effectLst/>
                <a:latin typeface="Söhne Mono"/>
              </a:rPr>
              <a:t>, </a:t>
            </a:r>
            <a:r>
              <a:rPr lang="en-GB" b="0" i="0" dirty="0">
                <a:solidFill>
                  <a:srgbClr val="00A67D"/>
                </a:solidFill>
                <a:effectLst/>
                <a:latin typeface="Söhne Mono"/>
              </a:rPr>
              <a:t>"RESTful APIs"</a:t>
            </a:r>
            <a:r>
              <a:rPr lang="en-GB" b="0" i="0" dirty="0">
                <a:solidFill>
                  <a:srgbClr val="FFFFFF"/>
                </a:solidFill>
                <a:effectLst/>
                <a:latin typeface="Söhne Mono"/>
              </a:rPr>
              <a:t>],</a:t>
            </a:r>
          </a:p>
          <a:p>
            <a:pPr marL="0" indent="0">
              <a:buNone/>
            </a:pPr>
            <a:r>
              <a:rPr lang="en-GB" b="0" i="0" dirty="0">
                <a:solidFill>
                  <a:srgbClr val="FFFFFF"/>
                </a:solidFill>
                <a:effectLst/>
                <a:latin typeface="Söhne Mono"/>
              </a:rPr>
              <a:t> </a:t>
            </a:r>
            <a:r>
              <a:rPr lang="en-GB" b="0" i="0" dirty="0">
                <a:solidFill>
                  <a:srgbClr val="DF3079"/>
                </a:solidFill>
                <a:effectLst/>
                <a:latin typeface="Söhne Mono"/>
              </a:rPr>
              <a:t>"</a:t>
            </a:r>
            <a:r>
              <a:rPr lang="en-GB" b="0" i="0" dirty="0" err="1">
                <a:solidFill>
                  <a:srgbClr val="DF3079"/>
                </a:solidFill>
                <a:effectLst/>
                <a:latin typeface="Söhne Mono"/>
              </a:rPr>
              <a:t>isStudent</a:t>
            </a:r>
            <a:r>
              <a:rPr lang="en-GB" b="0" i="0" dirty="0">
                <a:solidFill>
                  <a:srgbClr val="DF3079"/>
                </a:solidFill>
                <a:effectLst/>
                <a:latin typeface="Söhne Mono"/>
              </a:rPr>
              <a:t>"</a:t>
            </a:r>
            <a:r>
              <a:rPr lang="en-GB" b="0" i="0" dirty="0">
                <a:solidFill>
                  <a:srgbClr val="FFFFFF"/>
                </a:solidFill>
                <a:effectLst/>
                <a:latin typeface="Söhne Mono"/>
              </a:rPr>
              <a:t>: </a:t>
            </a:r>
            <a:r>
              <a:rPr lang="en-GB" b="0" i="0" dirty="0">
                <a:solidFill>
                  <a:srgbClr val="2E95D3"/>
                </a:solidFill>
                <a:effectLst/>
                <a:latin typeface="Söhne Mono"/>
              </a:rPr>
              <a:t>false</a:t>
            </a:r>
            <a:r>
              <a:rPr lang="en-GB" b="0" i="0" dirty="0">
                <a:solidFill>
                  <a:srgbClr val="FFFFFF"/>
                </a:solidFill>
                <a:effectLst/>
                <a:latin typeface="Söhne Mono"/>
              </a:rPr>
              <a:t>,</a:t>
            </a:r>
          </a:p>
          <a:p>
            <a:pPr marL="0" indent="0">
              <a:buNone/>
            </a:pPr>
            <a:r>
              <a:rPr lang="en-GB" b="0" i="0" dirty="0">
                <a:solidFill>
                  <a:srgbClr val="FFFFFF"/>
                </a:solidFill>
                <a:effectLst/>
                <a:latin typeface="Söhne Mono"/>
              </a:rPr>
              <a:t> </a:t>
            </a:r>
            <a:r>
              <a:rPr lang="en-GB" b="0" i="0" dirty="0">
                <a:solidFill>
                  <a:srgbClr val="DF3079"/>
                </a:solidFill>
                <a:effectLst/>
                <a:latin typeface="Söhne Mono"/>
              </a:rPr>
              <a:t>"grades"</a:t>
            </a:r>
            <a:r>
              <a:rPr lang="en-GB" b="0" i="0" dirty="0">
                <a:solidFill>
                  <a:srgbClr val="FFFFFF"/>
                </a:solidFill>
                <a:effectLst/>
                <a:latin typeface="Söhne Mono"/>
              </a:rPr>
              <a:t>: </a:t>
            </a:r>
            <a:r>
              <a:rPr lang="en-GB" b="0" i="0" dirty="0">
                <a:solidFill>
                  <a:srgbClr val="2E95D3"/>
                </a:solidFill>
                <a:effectLst/>
                <a:latin typeface="Söhne Mono"/>
              </a:rPr>
              <a:t>null</a:t>
            </a:r>
            <a:r>
              <a:rPr lang="en-GB" b="0" i="0" dirty="0">
                <a:solidFill>
                  <a:srgbClr val="FFFFFF"/>
                </a:solidFill>
                <a:effectLst/>
                <a:latin typeface="Söhne Mono"/>
              </a:rPr>
              <a:t> </a:t>
            </a:r>
          </a:p>
          <a:p>
            <a:pPr marL="0" indent="0">
              <a:buNone/>
            </a:pPr>
            <a:r>
              <a:rPr lang="en-GB" b="0" i="0" dirty="0">
                <a:solidFill>
                  <a:srgbClr val="FFFFFF"/>
                </a:solidFill>
                <a:effectLst/>
                <a:latin typeface="Söhne Mono"/>
              </a:rPr>
              <a:t>}</a:t>
            </a:r>
            <a:endParaRPr lang="en-CH" dirty="0"/>
          </a:p>
        </p:txBody>
      </p:sp>
      <p:sp>
        <p:nvSpPr>
          <p:cNvPr id="4" name="Rounded Rectangle 3">
            <a:extLst>
              <a:ext uri="{FF2B5EF4-FFF2-40B4-BE49-F238E27FC236}">
                <a16:creationId xmlns:a16="http://schemas.microsoft.com/office/drawing/2014/main" id="{BA86E2D2-7320-F59C-EDDB-9300D9BD1DCA}"/>
              </a:ext>
            </a:extLst>
          </p:cNvPr>
          <p:cNvSpPr/>
          <p:nvPr/>
        </p:nvSpPr>
        <p:spPr>
          <a:xfrm>
            <a:off x="4095751" y="713625"/>
            <a:ext cx="1790704" cy="6285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"key": "value" }</a:t>
            </a:r>
          </a:p>
        </p:txBody>
      </p:sp>
      <p:sp>
        <p:nvSpPr>
          <p:cNvPr id="5" name="Rounded Rectangle 4">
            <a:extLst>
              <a:ext uri="{FF2B5EF4-FFF2-40B4-BE49-F238E27FC236}">
                <a16:creationId xmlns:a16="http://schemas.microsoft.com/office/drawing/2014/main" id="{0A66B3F9-0E61-BDA9-D07B-2E08EC4FA6BA}"/>
              </a:ext>
            </a:extLst>
          </p:cNvPr>
          <p:cNvSpPr/>
          <p:nvPr/>
        </p:nvSpPr>
        <p:spPr>
          <a:xfrm>
            <a:off x="6517247" y="713625"/>
            <a:ext cx="3428998" cy="6285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t>{ "result": "success", "data": [...] }</a:t>
            </a:r>
          </a:p>
        </p:txBody>
      </p:sp>
      <p:sp>
        <p:nvSpPr>
          <p:cNvPr id="8" name="TextBox 7">
            <a:extLst>
              <a:ext uri="{FF2B5EF4-FFF2-40B4-BE49-F238E27FC236}">
                <a16:creationId xmlns:a16="http://schemas.microsoft.com/office/drawing/2014/main" id="{162EC96E-5D6B-EF92-BD2F-727E0E4573C9}"/>
              </a:ext>
            </a:extLst>
          </p:cNvPr>
          <p:cNvSpPr txBox="1"/>
          <p:nvPr/>
        </p:nvSpPr>
        <p:spPr>
          <a:xfrm>
            <a:off x="5845916" y="2921168"/>
            <a:ext cx="5707909" cy="1015663"/>
          </a:xfrm>
          <a:prstGeom prst="rect">
            <a:avLst/>
          </a:prstGeom>
          <a:noFill/>
        </p:spPr>
        <p:txBody>
          <a:bodyPr wrap="none" rtlCol="0">
            <a:spAutoFit/>
          </a:bodyPr>
          <a:lstStyle/>
          <a:p>
            <a:pPr marL="285750" indent="-285750">
              <a:buFontTx/>
              <a:buChar char="-"/>
            </a:pPr>
            <a:r>
              <a:rPr lang="en-CH" sz="2000" dirty="0"/>
              <a:t>Human readable and Lightweight</a:t>
            </a:r>
          </a:p>
          <a:p>
            <a:pPr marL="285750" indent="-285750">
              <a:buFontTx/>
              <a:buChar char="-"/>
            </a:pPr>
            <a:r>
              <a:rPr lang="en-CH" sz="2000" dirty="0"/>
              <a:t>Language Agnostic and Interoperable</a:t>
            </a:r>
          </a:p>
          <a:p>
            <a:pPr marL="285750" indent="-285750">
              <a:buFontTx/>
              <a:buChar char="-"/>
            </a:pPr>
            <a:r>
              <a:rPr lang="en-CH" sz="2000" dirty="0"/>
              <a:t>Native support in Javascipt and Web Development</a:t>
            </a:r>
          </a:p>
        </p:txBody>
      </p:sp>
    </p:spTree>
    <p:extLst>
      <p:ext uri="{BB962C8B-B14F-4D97-AF65-F5344CB8AC3E}">
        <p14:creationId xmlns:p14="http://schemas.microsoft.com/office/powerpoint/2010/main" val="1634829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sunglasses on a table&#10;&#10;Description automatically generated">
            <a:extLst>
              <a:ext uri="{FF2B5EF4-FFF2-40B4-BE49-F238E27FC236}">
                <a16:creationId xmlns:a16="http://schemas.microsoft.com/office/drawing/2014/main" id="{8C9FC643-FECB-8058-0B21-9295CE803906}"/>
              </a:ext>
            </a:extLst>
          </p:cNvPr>
          <p:cNvPicPr>
            <a:picLocks noChangeAspect="1"/>
          </p:cNvPicPr>
          <p:nvPr/>
        </p:nvPicPr>
        <p:blipFill rotWithShape="1">
          <a:blip r:embed="rId3"/>
          <a:srcRect l="5884" r="-1" b="-1"/>
          <a:stretch/>
        </p:blipFill>
        <p:spPr>
          <a:xfrm>
            <a:off x="2522356"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DA4D62-7B1F-9469-9F4B-14F2EC7B8E6C}"/>
              </a:ext>
            </a:extLst>
          </p:cNvPr>
          <p:cNvSpPr>
            <a:spLocks noGrp="1"/>
          </p:cNvSpPr>
          <p:nvPr>
            <p:ph type="title"/>
          </p:nvPr>
        </p:nvSpPr>
        <p:spPr>
          <a:xfrm>
            <a:off x="838200" y="365125"/>
            <a:ext cx="3822189" cy="1899912"/>
          </a:xfrm>
        </p:spPr>
        <p:txBody>
          <a:bodyPr>
            <a:normAutofit/>
          </a:bodyPr>
          <a:lstStyle/>
          <a:p>
            <a:r>
              <a:rPr lang="en-CH" sz="4000"/>
              <a:t>So......using APIs in R</a:t>
            </a:r>
          </a:p>
        </p:txBody>
      </p:sp>
      <p:sp>
        <p:nvSpPr>
          <p:cNvPr id="3" name="Content Placeholder 2">
            <a:extLst>
              <a:ext uri="{FF2B5EF4-FFF2-40B4-BE49-F238E27FC236}">
                <a16:creationId xmlns:a16="http://schemas.microsoft.com/office/drawing/2014/main" id="{47CC4E91-6E88-7852-A7D8-4076A2AD8C00}"/>
              </a:ext>
            </a:extLst>
          </p:cNvPr>
          <p:cNvSpPr>
            <a:spLocks noGrp="1"/>
          </p:cNvSpPr>
          <p:nvPr>
            <p:ph idx="1"/>
          </p:nvPr>
        </p:nvSpPr>
        <p:spPr>
          <a:xfrm>
            <a:off x="838200" y="2434201"/>
            <a:ext cx="3822189" cy="3742762"/>
          </a:xfrm>
        </p:spPr>
        <p:txBody>
          <a:bodyPr>
            <a:normAutofit/>
          </a:bodyPr>
          <a:lstStyle/>
          <a:p>
            <a:pPr marL="0" indent="0">
              <a:buNone/>
            </a:pPr>
            <a:r>
              <a:rPr lang="en-GB" sz="2000" dirty="0"/>
              <a:t>What are the options for manipulating APIs in R?</a:t>
            </a:r>
          </a:p>
          <a:p>
            <a:pPr lvl="1"/>
            <a:r>
              <a:rPr lang="en-GB" sz="2000" dirty="0"/>
              <a:t>(non exhaustive list) many different options, curl, </a:t>
            </a:r>
            <a:r>
              <a:rPr lang="en-GB" sz="2000" dirty="0" err="1"/>
              <a:t>crul</a:t>
            </a:r>
            <a:r>
              <a:rPr lang="en-GB" sz="2000" dirty="0"/>
              <a:t>, </a:t>
            </a:r>
            <a:r>
              <a:rPr lang="en-GB" sz="2000" dirty="0" err="1"/>
              <a:t>httr</a:t>
            </a:r>
            <a:r>
              <a:rPr lang="en-GB" sz="2000" dirty="0"/>
              <a:t>, httr2, </a:t>
            </a:r>
            <a:r>
              <a:rPr lang="en-GB" sz="2000" dirty="0" err="1"/>
              <a:t>Rcurl</a:t>
            </a:r>
            <a:r>
              <a:rPr lang="en-GB" sz="2000" dirty="0"/>
              <a:t>, using system calls from R, etc..</a:t>
            </a:r>
          </a:p>
          <a:p>
            <a:r>
              <a:rPr lang="en-GB" sz="2000" dirty="0"/>
              <a:t>Today we will mostly use httr2 in our demos. </a:t>
            </a:r>
          </a:p>
          <a:p>
            <a:endParaRPr lang="en-CH" sz="2000" dirty="0"/>
          </a:p>
        </p:txBody>
      </p:sp>
      <p:sp>
        <p:nvSpPr>
          <p:cNvPr id="5" name="TextBox 4">
            <a:extLst>
              <a:ext uri="{FF2B5EF4-FFF2-40B4-BE49-F238E27FC236}">
                <a16:creationId xmlns:a16="http://schemas.microsoft.com/office/drawing/2014/main" id="{57867F2C-9568-E245-998D-73D170E9547E}"/>
              </a:ext>
            </a:extLst>
          </p:cNvPr>
          <p:cNvSpPr txBox="1"/>
          <p:nvPr/>
        </p:nvSpPr>
        <p:spPr>
          <a:xfrm>
            <a:off x="8476060" y="6488658"/>
            <a:ext cx="3712891" cy="369332"/>
          </a:xfrm>
          <a:prstGeom prst="rect">
            <a:avLst/>
          </a:prstGeom>
          <a:noFill/>
        </p:spPr>
        <p:txBody>
          <a:bodyPr wrap="square">
            <a:spAutoFit/>
          </a:bodyPr>
          <a:lstStyle/>
          <a:p>
            <a:pPr>
              <a:spcAft>
                <a:spcPts val="600"/>
              </a:spcAft>
            </a:pPr>
            <a:r>
              <a:rPr lang="en-GB" dirty="0"/>
              <a:t>Photo by </a:t>
            </a:r>
            <a:r>
              <a:rPr lang="en-GB" dirty="0">
                <a:hlinkClick r:id="rId4"/>
              </a:rPr>
              <a:t>CHUTTERSNAP</a:t>
            </a:r>
            <a:r>
              <a:rPr lang="en-GB" dirty="0"/>
              <a:t> on </a:t>
            </a:r>
            <a:r>
              <a:rPr lang="en-GB" dirty="0">
                <a:hlinkClick r:id="rId5"/>
              </a:rPr>
              <a:t>Unsplash</a:t>
            </a:r>
            <a:r>
              <a:rPr lang="en-GB" dirty="0"/>
              <a:t> </a:t>
            </a:r>
            <a:endParaRPr lang="en-CH" dirty="0"/>
          </a:p>
        </p:txBody>
      </p:sp>
    </p:spTree>
    <p:extLst>
      <p:ext uri="{BB962C8B-B14F-4D97-AF65-F5344CB8AC3E}">
        <p14:creationId xmlns:p14="http://schemas.microsoft.com/office/powerpoint/2010/main" val="3255570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B624F-E0A8-C65C-F00E-25AC48EFD2CE}"/>
              </a:ext>
            </a:extLst>
          </p:cNvPr>
          <p:cNvSpPr>
            <a:spLocks noGrp="1"/>
          </p:cNvSpPr>
          <p:nvPr>
            <p:ph type="title"/>
          </p:nvPr>
        </p:nvSpPr>
        <p:spPr/>
        <p:txBody>
          <a:bodyPr/>
          <a:lstStyle/>
          <a:p>
            <a:r>
              <a:rPr lang="en-GB" dirty="0"/>
              <a:t>What about security for users while using APIs?</a:t>
            </a:r>
          </a:p>
        </p:txBody>
      </p:sp>
      <p:sp>
        <p:nvSpPr>
          <p:cNvPr id="3" name="Content Placeholder 2">
            <a:extLst>
              <a:ext uri="{FF2B5EF4-FFF2-40B4-BE49-F238E27FC236}">
                <a16:creationId xmlns:a16="http://schemas.microsoft.com/office/drawing/2014/main" id="{0FB2FE5B-74CC-A1FC-E97A-95EC4499A158}"/>
              </a:ext>
            </a:extLst>
          </p:cNvPr>
          <p:cNvSpPr>
            <a:spLocks noGrp="1"/>
          </p:cNvSpPr>
          <p:nvPr>
            <p:ph idx="1"/>
          </p:nvPr>
        </p:nvSpPr>
        <p:spPr/>
        <p:txBody>
          <a:bodyPr/>
          <a:lstStyle/>
          <a:p>
            <a:r>
              <a:rPr lang="en-GB" dirty="0"/>
              <a:t>How to manage secrets – do not store passwords or tokens in scripts/packages. </a:t>
            </a:r>
          </a:p>
          <a:p>
            <a:pPr lvl="1"/>
            <a:r>
              <a:rPr lang="en-GB" dirty="0"/>
              <a:t>Lots of good advice by Hadley </a:t>
            </a:r>
            <a:r>
              <a:rPr lang="en-GB" dirty="0" err="1"/>
              <a:t>Wickam</a:t>
            </a:r>
            <a:r>
              <a:rPr lang="en-GB" dirty="0"/>
              <a:t> in a </a:t>
            </a:r>
            <a:r>
              <a:rPr lang="en-GB" dirty="0" err="1"/>
              <a:t>httr</a:t>
            </a:r>
            <a:r>
              <a:rPr lang="en-GB" dirty="0"/>
              <a:t> vignette entitled </a:t>
            </a:r>
            <a:r>
              <a:rPr lang="en-GB" dirty="0">
                <a:hlinkClick r:id="rId3"/>
              </a:rPr>
              <a:t>Managing secrets</a:t>
            </a:r>
            <a:r>
              <a:rPr lang="en-GB" dirty="0"/>
              <a:t> , starts with storing in .</a:t>
            </a:r>
            <a:r>
              <a:rPr lang="en-GB" dirty="0" err="1"/>
              <a:t>Renviron</a:t>
            </a:r>
            <a:r>
              <a:rPr lang="en-GB" dirty="0"/>
              <a:t> file</a:t>
            </a:r>
          </a:p>
          <a:p>
            <a:pPr lvl="2"/>
            <a:r>
              <a:rPr lang="en-GB" dirty="0"/>
              <a:t>also {secret}, {</a:t>
            </a:r>
            <a:r>
              <a:rPr lang="en-GB" dirty="0" err="1"/>
              <a:t>getPass</a:t>
            </a:r>
            <a:r>
              <a:rPr lang="en-GB" dirty="0"/>
              <a:t>}, {keyring}, {</a:t>
            </a:r>
            <a:r>
              <a:rPr lang="en-GB" dirty="0" err="1"/>
              <a:t>cyphr</a:t>
            </a:r>
            <a:r>
              <a:rPr lang="en-GB" dirty="0"/>
              <a:t>}</a:t>
            </a:r>
          </a:p>
          <a:p>
            <a:pPr lvl="1"/>
            <a:endParaRPr lang="en-GB" dirty="0"/>
          </a:p>
          <a:p>
            <a:r>
              <a:rPr lang="en-GB" dirty="0"/>
              <a:t>Sensitive data – use only HTTPS</a:t>
            </a:r>
          </a:p>
          <a:p>
            <a:r>
              <a:rPr lang="en-GB" dirty="0"/>
              <a:t>Data privacy, understand where your data are headed....</a:t>
            </a:r>
          </a:p>
          <a:p>
            <a:pPr marL="0" indent="0">
              <a:buNone/>
            </a:pPr>
            <a:endParaRPr lang="en-CH" dirty="0"/>
          </a:p>
        </p:txBody>
      </p:sp>
    </p:spTree>
    <p:extLst>
      <p:ext uri="{BB962C8B-B14F-4D97-AF65-F5344CB8AC3E}">
        <p14:creationId xmlns:p14="http://schemas.microsoft.com/office/powerpoint/2010/main" val="1411551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7B3EC-C4DF-37A6-E39E-45E972C8EB94}"/>
              </a:ext>
            </a:extLst>
          </p:cNvPr>
          <p:cNvSpPr>
            <a:spLocks noGrp="1"/>
          </p:cNvSpPr>
          <p:nvPr>
            <p:ph type="title"/>
          </p:nvPr>
        </p:nvSpPr>
        <p:spPr/>
        <p:txBody>
          <a:bodyPr/>
          <a:lstStyle/>
          <a:p>
            <a:r>
              <a:rPr lang="en-CH" dirty="0"/>
              <a:t>R Demos</a:t>
            </a:r>
          </a:p>
        </p:txBody>
      </p:sp>
      <p:sp>
        <p:nvSpPr>
          <p:cNvPr id="3" name="Content Placeholder 2">
            <a:extLst>
              <a:ext uri="{FF2B5EF4-FFF2-40B4-BE49-F238E27FC236}">
                <a16:creationId xmlns:a16="http://schemas.microsoft.com/office/drawing/2014/main" id="{E574C72B-2B15-71F8-B980-8CB3D3B72A7D}"/>
              </a:ext>
            </a:extLst>
          </p:cNvPr>
          <p:cNvSpPr>
            <a:spLocks noGrp="1"/>
          </p:cNvSpPr>
          <p:nvPr>
            <p:ph idx="1"/>
          </p:nvPr>
        </p:nvSpPr>
        <p:spPr/>
        <p:txBody>
          <a:bodyPr/>
          <a:lstStyle/>
          <a:p>
            <a:r>
              <a:rPr lang="en-GB" dirty="0"/>
              <a:t>Use cases for APIs that I am familiar with:</a:t>
            </a:r>
          </a:p>
          <a:p>
            <a:pPr lvl="1"/>
            <a:r>
              <a:rPr lang="en-GB" dirty="0"/>
              <a:t>Traditional web APIs: examples: </a:t>
            </a:r>
            <a:r>
              <a:rPr lang="en-GB" dirty="0" err="1"/>
              <a:t>Github</a:t>
            </a:r>
            <a:r>
              <a:rPr lang="en-GB" dirty="0"/>
              <a:t>, </a:t>
            </a:r>
            <a:r>
              <a:rPr lang="en-GB" dirty="0" err="1"/>
              <a:t>DeepL</a:t>
            </a:r>
            <a:endParaRPr lang="en-GB" dirty="0"/>
          </a:p>
          <a:p>
            <a:pPr lvl="1"/>
            <a:r>
              <a:rPr lang="en-GB" dirty="0"/>
              <a:t>Software with GUI that could be automated: {RCy3} for </a:t>
            </a:r>
            <a:r>
              <a:rPr lang="en-GB" dirty="0" err="1"/>
              <a:t>Cytoscape</a:t>
            </a:r>
            <a:endParaRPr lang="en-GB" dirty="0"/>
          </a:p>
        </p:txBody>
      </p:sp>
    </p:spTree>
    <p:extLst>
      <p:ext uri="{BB962C8B-B14F-4D97-AF65-F5344CB8AC3E}">
        <p14:creationId xmlns:p14="http://schemas.microsoft.com/office/powerpoint/2010/main" val="3054332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1DED-5324-3C59-D50B-D2E42A02605D}"/>
              </a:ext>
            </a:extLst>
          </p:cNvPr>
          <p:cNvSpPr>
            <a:spLocks noGrp="1"/>
          </p:cNvSpPr>
          <p:nvPr>
            <p:ph type="title"/>
          </p:nvPr>
        </p:nvSpPr>
        <p:spPr/>
        <p:txBody>
          <a:bodyPr/>
          <a:lstStyle/>
          <a:p>
            <a:r>
              <a:rPr lang="en-CH" dirty="0"/>
              <a:t>Cytoscape</a:t>
            </a:r>
          </a:p>
        </p:txBody>
      </p:sp>
      <p:sp>
        <p:nvSpPr>
          <p:cNvPr id="3" name="Content Placeholder 2">
            <a:extLst>
              <a:ext uri="{FF2B5EF4-FFF2-40B4-BE49-F238E27FC236}">
                <a16:creationId xmlns:a16="http://schemas.microsoft.com/office/drawing/2014/main" id="{2C83ACFC-8FA7-D330-3280-CE5A063A62C5}"/>
              </a:ext>
            </a:extLst>
          </p:cNvPr>
          <p:cNvSpPr>
            <a:spLocks noGrp="1"/>
          </p:cNvSpPr>
          <p:nvPr>
            <p:ph idx="1"/>
          </p:nvPr>
        </p:nvSpPr>
        <p:spPr>
          <a:xfrm>
            <a:off x="838200" y="1825625"/>
            <a:ext cx="7613650" cy="4351338"/>
          </a:xfrm>
        </p:spPr>
        <p:txBody>
          <a:bodyPr/>
          <a:lstStyle/>
          <a:p>
            <a:r>
              <a:rPr lang="en-CH" dirty="0"/>
              <a:t>Open source Software that is used for visualizing networks </a:t>
            </a:r>
          </a:p>
          <a:p>
            <a:r>
              <a:rPr lang="en-CH" dirty="0"/>
              <a:t>Can use desktop software with graphical user interface</a:t>
            </a:r>
          </a:p>
          <a:p>
            <a:r>
              <a:rPr lang="en-CH" dirty="0"/>
              <a:t>Also REST API available and Python and R 	packages that wrap the REST API</a:t>
            </a:r>
          </a:p>
          <a:p>
            <a:pPr lvl="1"/>
            <a:r>
              <a:rPr lang="en-CH" dirty="0"/>
              <a:t>In R this is {RCy3}</a:t>
            </a:r>
          </a:p>
          <a:p>
            <a:pPr lvl="1"/>
            <a:endParaRPr lang="en-CH" dirty="0"/>
          </a:p>
          <a:p>
            <a:pPr marL="0" indent="0">
              <a:buNone/>
            </a:pPr>
            <a:r>
              <a:rPr lang="en-CH" dirty="0"/>
              <a:t>A  large amount of development has gone into providing automation possibilities in Cytoscape</a:t>
            </a:r>
          </a:p>
        </p:txBody>
      </p:sp>
      <p:pic>
        <p:nvPicPr>
          <p:cNvPr id="5" name="Picture 4">
            <a:extLst>
              <a:ext uri="{FF2B5EF4-FFF2-40B4-BE49-F238E27FC236}">
                <a16:creationId xmlns:a16="http://schemas.microsoft.com/office/drawing/2014/main" id="{0F283C5E-453F-2685-00FE-96BC42431DC4}"/>
              </a:ext>
            </a:extLst>
          </p:cNvPr>
          <p:cNvPicPr>
            <a:picLocks noChangeAspect="1"/>
          </p:cNvPicPr>
          <p:nvPr/>
        </p:nvPicPr>
        <p:blipFill>
          <a:blip r:embed="rId3"/>
          <a:stretch>
            <a:fillRect/>
          </a:stretch>
        </p:blipFill>
        <p:spPr>
          <a:xfrm>
            <a:off x="8451850" y="681037"/>
            <a:ext cx="3175000" cy="3175000"/>
          </a:xfrm>
          <a:prstGeom prst="rect">
            <a:avLst/>
          </a:prstGeom>
        </p:spPr>
      </p:pic>
    </p:spTree>
    <p:extLst>
      <p:ext uri="{BB962C8B-B14F-4D97-AF65-F5344CB8AC3E}">
        <p14:creationId xmlns:p14="http://schemas.microsoft.com/office/powerpoint/2010/main" val="4294211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54E5-C4A9-FFE8-565C-25897479C536}"/>
              </a:ext>
            </a:extLst>
          </p:cNvPr>
          <p:cNvSpPr>
            <a:spLocks noGrp="1"/>
          </p:cNvSpPr>
          <p:nvPr>
            <p:ph type="title"/>
          </p:nvPr>
        </p:nvSpPr>
        <p:spPr/>
        <p:txBody>
          <a:bodyPr/>
          <a:lstStyle/>
          <a:p>
            <a:r>
              <a:rPr lang="en-CH" dirty="0"/>
              <a:t>Agroscope use cases</a:t>
            </a:r>
          </a:p>
        </p:txBody>
      </p:sp>
      <p:sp>
        <p:nvSpPr>
          <p:cNvPr id="3" name="Content Placeholder 2">
            <a:extLst>
              <a:ext uri="{FF2B5EF4-FFF2-40B4-BE49-F238E27FC236}">
                <a16:creationId xmlns:a16="http://schemas.microsoft.com/office/drawing/2014/main" id="{EC1B88F2-A34A-CCDE-0FB6-E4412EA7DE79}"/>
              </a:ext>
            </a:extLst>
          </p:cNvPr>
          <p:cNvSpPr>
            <a:spLocks noGrp="1"/>
          </p:cNvSpPr>
          <p:nvPr>
            <p:ph idx="1"/>
          </p:nvPr>
        </p:nvSpPr>
        <p:spPr>
          <a:xfrm>
            <a:off x="709613" y="1690688"/>
            <a:ext cx="8562975" cy="4351338"/>
          </a:xfrm>
        </p:spPr>
        <p:txBody>
          <a:bodyPr/>
          <a:lstStyle/>
          <a:p>
            <a:r>
              <a:rPr lang="en-CH" dirty="0"/>
              <a:t>Deepl</a:t>
            </a:r>
          </a:p>
          <a:p>
            <a:pPr lvl="1"/>
            <a:r>
              <a:rPr lang="en-CH" dirty="0"/>
              <a:t>Note: this is outside of the Confederation’s DeepL pro account (which makes sure that the texts translated are not saved). </a:t>
            </a:r>
          </a:p>
          <a:p>
            <a:pPr lvl="1"/>
            <a:r>
              <a:rPr lang="en-CH" dirty="0"/>
              <a:t>Use case: IT ticketing system, preparation for input into NLP</a:t>
            </a:r>
          </a:p>
          <a:p>
            <a:pPr marL="0" indent="0">
              <a:buNone/>
            </a:pPr>
            <a:endParaRPr lang="en-CH" dirty="0"/>
          </a:p>
          <a:p>
            <a:r>
              <a:rPr lang="en-CH" dirty="0"/>
              <a:t>Firecrest </a:t>
            </a:r>
          </a:p>
          <a:p>
            <a:pPr lvl="1"/>
            <a:r>
              <a:rPr lang="en-CH" dirty="0"/>
              <a:t>API for the Swiss National Supercomputer Center</a:t>
            </a:r>
          </a:p>
          <a:p>
            <a:pPr lvl="2"/>
            <a:r>
              <a:rPr lang="en-CH" dirty="0"/>
              <a:t>Allows us to transfer data from our research network </a:t>
            </a:r>
          </a:p>
          <a:p>
            <a:pPr lvl="3"/>
            <a:r>
              <a:rPr lang="en-CH" dirty="0"/>
              <a:t>There is a recommended tool, Globus, but it does not work with the proxy, so this is a great alternative for us. </a:t>
            </a:r>
          </a:p>
          <a:p>
            <a:pPr lvl="2"/>
            <a:r>
              <a:rPr lang="en-CH" dirty="0"/>
              <a:t>Allows us to launch jobs</a:t>
            </a:r>
          </a:p>
        </p:txBody>
      </p:sp>
      <p:pic>
        <p:nvPicPr>
          <p:cNvPr id="2050" name="Picture 2">
            <a:extLst>
              <a:ext uri="{FF2B5EF4-FFF2-40B4-BE49-F238E27FC236}">
                <a16:creationId xmlns:a16="http://schemas.microsoft.com/office/drawing/2014/main" id="{7D9DA8EA-F7B4-0D8B-4917-ED5517D4B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73" y="1690688"/>
            <a:ext cx="1466852" cy="14668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ducts Catalogue">
            <a:extLst>
              <a:ext uri="{FF2B5EF4-FFF2-40B4-BE49-F238E27FC236}">
                <a16:creationId xmlns:a16="http://schemas.microsoft.com/office/drawing/2014/main" id="{B2662E48-6140-FD1D-8EB4-80736357FB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73" y="4454528"/>
            <a:ext cx="2219324" cy="89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286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4771C-66DD-DDB3-804E-ED9774B4A429}"/>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9E2E1231-EDF3-793A-20F3-1520948FEB63}"/>
              </a:ext>
            </a:extLst>
          </p:cNvPr>
          <p:cNvSpPr>
            <a:spLocks noGrp="1"/>
          </p:cNvSpPr>
          <p:nvPr>
            <p:ph idx="1"/>
          </p:nvPr>
        </p:nvSpPr>
        <p:spPr/>
        <p:txBody>
          <a:bodyPr/>
          <a:lstStyle/>
          <a:p>
            <a:endParaRPr lang="en-CH"/>
          </a:p>
        </p:txBody>
      </p:sp>
    </p:spTree>
    <p:extLst>
      <p:ext uri="{BB962C8B-B14F-4D97-AF65-F5344CB8AC3E}">
        <p14:creationId xmlns:p14="http://schemas.microsoft.com/office/powerpoint/2010/main" val="3377443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1DA3F-B162-96DD-7022-F6F18CFB5E0E}"/>
              </a:ext>
            </a:extLst>
          </p:cNvPr>
          <p:cNvSpPr>
            <a:spLocks noGrp="1"/>
          </p:cNvSpPr>
          <p:nvPr>
            <p:ph type="title"/>
          </p:nvPr>
        </p:nvSpPr>
        <p:spPr/>
        <p:txBody>
          <a:bodyPr/>
          <a:lstStyle/>
          <a:p>
            <a:r>
              <a:rPr lang="en-CH" dirty="0"/>
              <a:t>Plan for today</a:t>
            </a:r>
          </a:p>
        </p:txBody>
      </p:sp>
      <p:sp>
        <p:nvSpPr>
          <p:cNvPr id="3" name="Content Placeholder 2">
            <a:extLst>
              <a:ext uri="{FF2B5EF4-FFF2-40B4-BE49-F238E27FC236}">
                <a16:creationId xmlns:a16="http://schemas.microsoft.com/office/drawing/2014/main" id="{DA440F28-E080-D080-2BAB-68EC5D44754F}"/>
              </a:ext>
            </a:extLst>
          </p:cNvPr>
          <p:cNvSpPr>
            <a:spLocks noGrp="1"/>
          </p:cNvSpPr>
          <p:nvPr>
            <p:ph idx="1"/>
          </p:nvPr>
        </p:nvSpPr>
        <p:spPr/>
        <p:txBody>
          <a:bodyPr/>
          <a:lstStyle/>
          <a:p>
            <a:r>
              <a:rPr lang="en-GB" dirty="0"/>
              <a:t>Overview of APIs </a:t>
            </a:r>
          </a:p>
          <a:p>
            <a:r>
              <a:rPr lang="en-GB" dirty="0"/>
              <a:t>What are REST APIs</a:t>
            </a:r>
          </a:p>
          <a:p>
            <a:r>
              <a:rPr lang="en-GB" dirty="0"/>
              <a:t>Use cases applicable to data science</a:t>
            </a:r>
          </a:p>
          <a:p>
            <a:r>
              <a:rPr lang="en-GB" dirty="0"/>
              <a:t>How to use an API with R</a:t>
            </a:r>
          </a:p>
          <a:p>
            <a:endParaRPr lang="en-CH" dirty="0"/>
          </a:p>
        </p:txBody>
      </p:sp>
    </p:spTree>
    <p:extLst>
      <p:ext uri="{BB962C8B-B14F-4D97-AF65-F5344CB8AC3E}">
        <p14:creationId xmlns:p14="http://schemas.microsoft.com/office/powerpoint/2010/main" val="3866830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5E1CA-35EF-7539-303C-6CA951FD1108}"/>
              </a:ext>
            </a:extLst>
          </p:cNvPr>
          <p:cNvSpPr>
            <a:spLocks noGrp="1"/>
          </p:cNvSpPr>
          <p:nvPr>
            <p:ph type="title"/>
          </p:nvPr>
        </p:nvSpPr>
        <p:spPr/>
        <p:txBody>
          <a:bodyPr/>
          <a:lstStyle/>
          <a:p>
            <a:r>
              <a:rPr lang="en-GB" b="1" i="0" dirty="0">
                <a:effectLst/>
                <a:latin typeface="Söhne"/>
              </a:rPr>
              <a:t>Conclusion</a:t>
            </a:r>
            <a:endParaRPr lang="en-CH" dirty="0"/>
          </a:p>
        </p:txBody>
      </p:sp>
      <p:sp>
        <p:nvSpPr>
          <p:cNvPr id="3" name="Content Placeholder 2">
            <a:extLst>
              <a:ext uri="{FF2B5EF4-FFF2-40B4-BE49-F238E27FC236}">
                <a16:creationId xmlns:a16="http://schemas.microsoft.com/office/drawing/2014/main" id="{2181D737-3025-E5E3-CF87-E147C664BE85}"/>
              </a:ext>
            </a:extLst>
          </p:cNvPr>
          <p:cNvSpPr>
            <a:spLocks noGrp="1"/>
          </p:cNvSpPr>
          <p:nvPr>
            <p:ph idx="1"/>
          </p:nvPr>
        </p:nvSpPr>
        <p:spPr/>
        <p:txBody>
          <a:bodyPr>
            <a:normAutofit/>
          </a:bodyPr>
          <a:lstStyle/>
          <a:p>
            <a:r>
              <a:rPr lang="en-CH" b="0" i="0" dirty="0">
                <a:effectLst/>
              </a:rPr>
              <a:t>🚀 F</a:t>
            </a:r>
            <a:r>
              <a:rPr lang="en-GB" b="1" i="0" dirty="0" err="1">
                <a:effectLst/>
              </a:rPr>
              <a:t>irst</a:t>
            </a:r>
            <a:r>
              <a:rPr lang="en-GB" b="1" i="0" dirty="0">
                <a:effectLst/>
              </a:rPr>
              <a:t> steps:</a:t>
            </a:r>
            <a:r>
              <a:rPr lang="en-GB" b="0" i="0" dirty="0">
                <a:effectLst/>
              </a:rPr>
              <a:t> Today’s talk and demos were a basic introduction to APIs and interacting with APIs using R.</a:t>
            </a:r>
          </a:p>
          <a:p>
            <a:r>
              <a:rPr lang="en-CH" b="0" i="0" dirty="0">
                <a:effectLst/>
              </a:rPr>
              <a:t>🌐 </a:t>
            </a:r>
            <a:r>
              <a:rPr lang="en-GB" b="1" i="0" dirty="0">
                <a:effectLst/>
              </a:rPr>
              <a:t>Endless possibilities:</a:t>
            </a:r>
            <a:r>
              <a:rPr lang="en-GB" b="0" i="0" dirty="0">
                <a:effectLst/>
              </a:rPr>
              <a:t> APIs are the gateway to a vast world of data and services on the web. Many creative possibilities exist....</a:t>
            </a:r>
          </a:p>
          <a:p>
            <a:r>
              <a:rPr lang="en-GB" b="0" i="0" dirty="0">
                <a:effectLst/>
              </a:rPr>
              <a:t>⚙️ </a:t>
            </a:r>
            <a:r>
              <a:rPr lang="en-GB" b="1" i="0" dirty="0">
                <a:effectLst/>
              </a:rPr>
              <a:t>Streamlined workflows:</a:t>
            </a:r>
            <a:r>
              <a:rPr lang="en-GB" b="0" i="0" dirty="0">
                <a:effectLst/>
              </a:rPr>
              <a:t> If you've faced limitations workflows , consider APIs as a powerful solution. R provides not only convenient wrappers for APIs but also the flexibility to communicate directly with them.</a:t>
            </a:r>
          </a:p>
        </p:txBody>
      </p:sp>
    </p:spTree>
    <p:extLst>
      <p:ext uri="{BB962C8B-B14F-4D97-AF65-F5344CB8AC3E}">
        <p14:creationId xmlns:p14="http://schemas.microsoft.com/office/powerpoint/2010/main" val="2980282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A077A5-16B1-5DD7-1C1A-3DC83891485F}"/>
              </a:ext>
            </a:extLst>
          </p:cNvPr>
          <p:cNvSpPr>
            <a:spLocks noGrp="1"/>
          </p:cNvSpPr>
          <p:nvPr>
            <p:ph type="title"/>
          </p:nvPr>
        </p:nvSpPr>
        <p:spPr/>
        <p:txBody>
          <a:bodyPr/>
          <a:lstStyle/>
          <a:p>
            <a:r>
              <a:rPr lang="en-CH" dirty="0"/>
              <a:t>Questions?</a:t>
            </a:r>
          </a:p>
        </p:txBody>
      </p:sp>
      <p:sp>
        <p:nvSpPr>
          <p:cNvPr id="5" name="Text Placeholder 4">
            <a:extLst>
              <a:ext uri="{FF2B5EF4-FFF2-40B4-BE49-F238E27FC236}">
                <a16:creationId xmlns:a16="http://schemas.microsoft.com/office/drawing/2014/main" id="{8734DC67-6003-081A-073E-5D066189B920}"/>
              </a:ext>
            </a:extLst>
          </p:cNvPr>
          <p:cNvSpPr>
            <a:spLocks noGrp="1"/>
          </p:cNvSpPr>
          <p:nvPr>
            <p:ph type="body" idx="1"/>
          </p:nvPr>
        </p:nvSpPr>
        <p:spPr/>
        <p:txBody>
          <a:bodyPr/>
          <a:lstStyle/>
          <a:p>
            <a:endParaRPr lang="en-CH"/>
          </a:p>
        </p:txBody>
      </p:sp>
    </p:spTree>
    <p:extLst>
      <p:ext uri="{BB962C8B-B14F-4D97-AF65-F5344CB8AC3E}">
        <p14:creationId xmlns:p14="http://schemas.microsoft.com/office/powerpoint/2010/main" val="3133994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CB800-109C-0668-E9B7-79B0AF087218}"/>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1809BD72-F12B-0AE6-DA3B-8AFDBC11B678}"/>
              </a:ext>
            </a:extLst>
          </p:cNvPr>
          <p:cNvSpPr>
            <a:spLocks noGrp="1"/>
          </p:cNvSpPr>
          <p:nvPr>
            <p:ph idx="1"/>
          </p:nvPr>
        </p:nvSpPr>
        <p:spPr/>
        <p:txBody>
          <a:bodyPr/>
          <a:lstStyle/>
          <a:p>
            <a:endParaRPr lang="en-CH"/>
          </a:p>
        </p:txBody>
      </p:sp>
    </p:spTree>
    <p:extLst>
      <p:ext uri="{BB962C8B-B14F-4D97-AF65-F5344CB8AC3E}">
        <p14:creationId xmlns:p14="http://schemas.microsoft.com/office/powerpoint/2010/main" val="1517298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A55FB-4068-5D44-97D9-37DAB8C26EF1}"/>
              </a:ext>
            </a:extLst>
          </p:cNvPr>
          <p:cNvSpPr>
            <a:spLocks noGrp="1"/>
          </p:cNvSpPr>
          <p:nvPr>
            <p:ph type="title"/>
          </p:nvPr>
        </p:nvSpPr>
        <p:spPr/>
        <p:txBody>
          <a:bodyPr/>
          <a:lstStyle/>
          <a:p>
            <a:r>
              <a:rPr lang="en-CH" dirty="0"/>
              <a:t>APIs is R</a:t>
            </a:r>
          </a:p>
        </p:txBody>
      </p:sp>
      <p:sp>
        <p:nvSpPr>
          <p:cNvPr id="3" name="Content Placeholder 2">
            <a:extLst>
              <a:ext uri="{FF2B5EF4-FFF2-40B4-BE49-F238E27FC236}">
                <a16:creationId xmlns:a16="http://schemas.microsoft.com/office/drawing/2014/main" id="{60DAA293-1133-0825-33C3-223C247C917B}"/>
              </a:ext>
            </a:extLst>
          </p:cNvPr>
          <p:cNvSpPr>
            <a:spLocks noGrp="1"/>
          </p:cNvSpPr>
          <p:nvPr>
            <p:ph idx="1"/>
          </p:nvPr>
        </p:nvSpPr>
        <p:spPr>
          <a:xfrm>
            <a:off x="-222504" y="1478152"/>
            <a:ext cx="11353800" cy="5746249"/>
          </a:xfrm>
        </p:spPr>
        <p:txBody>
          <a:bodyPr>
            <a:normAutofit fontScale="25000" lnSpcReduction="20000"/>
          </a:bodyPr>
          <a:lstStyle/>
          <a:p>
            <a:r>
              <a:rPr lang="en-GB" dirty="0"/>
              <a:t>There are several R packages that have been widely used for dealing with REST APIs. These packages facilitate making HTTP requests, handling responses, and parsing data in R. Here are some popular ones:</a:t>
            </a:r>
          </a:p>
          <a:p>
            <a:endParaRPr lang="en-GB" dirty="0"/>
          </a:p>
          <a:p>
            <a:r>
              <a:rPr lang="en-GB" dirty="0"/>
              <a:t>1. **</a:t>
            </a:r>
            <a:r>
              <a:rPr lang="en-GB" dirty="0" err="1"/>
              <a:t>httr</a:t>
            </a:r>
            <a:r>
              <a:rPr lang="en-GB" dirty="0"/>
              <a:t>:**</a:t>
            </a:r>
          </a:p>
          <a:p>
            <a:r>
              <a:rPr lang="en-GB" dirty="0"/>
              <a:t>   - **Description:** A versatile package that provides functions for working with URLs, HTTP methods, headers, and other aspects of HTTP.</a:t>
            </a:r>
          </a:p>
          <a:p>
            <a:r>
              <a:rPr lang="en-GB" dirty="0"/>
              <a:t>   - **Example:**</a:t>
            </a:r>
          </a:p>
          <a:p>
            <a:r>
              <a:rPr lang="en-GB" dirty="0"/>
              <a:t>     ```R</a:t>
            </a:r>
          </a:p>
          <a:p>
            <a:r>
              <a:rPr lang="en-GB" dirty="0"/>
              <a:t>     library(</a:t>
            </a:r>
            <a:r>
              <a:rPr lang="en-GB" dirty="0" err="1"/>
              <a:t>httr</a:t>
            </a:r>
            <a:r>
              <a:rPr lang="en-GB" dirty="0"/>
              <a:t>)</a:t>
            </a:r>
          </a:p>
          <a:p>
            <a:r>
              <a:rPr lang="en-GB" dirty="0"/>
              <a:t>     response &lt;- GET("https://</a:t>
            </a:r>
            <a:r>
              <a:rPr lang="en-GB" dirty="0" err="1"/>
              <a:t>api.example.com</a:t>
            </a:r>
            <a:r>
              <a:rPr lang="en-GB" dirty="0"/>
              <a:t>/data")</a:t>
            </a:r>
          </a:p>
          <a:p>
            <a:r>
              <a:rPr lang="en-GB" dirty="0"/>
              <a:t>     content(response)</a:t>
            </a:r>
          </a:p>
          <a:p>
            <a:r>
              <a:rPr lang="en-GB" dirty="0"/>
              <a:t>     ```</a:t>
            </a:r>
          </a:p>
          <a:p>
            <a:endParaRPr lang="en-GB" dirty="0"/>
          </a:p>
          <a:p>
            <a:r>
              <a:rPr lang="en-GB" dirty="0"/>
              <a:t>2. **curl:**</a:t>
            </a:r>
          </a:p>
          <a:p>
            <a:r>
              <a:rPr lang="en-GB" dirty="0"/>
              <a:t>   - **Description:** Offers a modern and flexible R interface to </a:t>
            </a:r>
            <a:r>
              <a:rPr lang="en-GB" dirty="0" err="1"/>
              <a:t>libcurl</a:t>
            </a:r>
            <a:r>
              <a:rPr lang="en-GB" dirty="0"/>
              <a:t>, a widely used library for handling HTTP requests.</a:t>
            </a:r>
          </a:p>
          <a:p>
            <a:r>
              <a:rPr lang="en-GB" dirty="0"/>
              <a:t>   - **Example:**</a:t>
            </a:r>
          </a:p>
          <a:p>
            <a:r>
              <a:rPr lang="en-GB" dirty="0"/>
              <a:t>     ```R</a:t>
            </a:r>
          </a:p>
          <a:p>
            <a:r>
              <a:rPr lang="en-GB" dirty="0"/>
              <a:t>     library(curl)</a:t>
            </a:r>
          </a:p>
          <a:p>
            <a:r>
              <a:rPr lang="en-GB" dirty="0"/>
              <a:t>     handle &lt;- </a:t>
            </a:r>
            <a:r>
              <a:rPr lang="en-GB" dirty="0" err="1"/>
              <a:t>new_handle</a:t>
            </a:r>
            <a:r>
              <a:rPr lang="en-GB" dirty="0"/>
              <a:t>()</a:t>
            </a:r>
          </a:p>
          <a:p>
            <a:r>
              <a:rPr lang="en-GB" dirty="0"/>
              <a:t>     response &lt;- </a:t>
            </a:r>
            <a:r>
              <a:rPr lang="en-GB" dirty="0" err="1"/>
              <a:t>curl_fetch_memory</a:t>
            </a:r>
            <a:r>
              <a:rPr lang="en-GB" dirty="0"/>
              <a:t>("https://</a:t>
            </a:r>
            <a:r>
              <a:rPr lang="en-GB" dirty="0" err="1"/>
              <a:t>api.example.com</a:t>
            </a:r>
            <a:r>
              <a:rPr lang="en-GB" dirty="0"/>
              <a:t>/data", handle = handle)</a:t>
            </a:r>
          </a:p>
          <a:p>
            <a:r>
              <a:rPr lang="en-GB" dirty="0"/>
              <a:t>     ```</a:t>
            </a:r>
          </a:p>
          <a:p>
            <a:endParaRPr lang="en-GB" dirty="0"/>
          </a:p>
          <a:p>
            <a:r>
              <a:rPr lang="en-GB" dirty="0"/>
              <a:t>3. **</a:t>
            </a:r>
            <a:r>
              <a:rPr lang="en-GB" dirty="0" err="1"/>
              <a:t>jsonlite</a:t>
            </a:r>
            <a:r>
              <a:rPr lang="en-GB" dirty="0"/>
              <a:t>:**</a:t>
            </a:r>
          </a:p>
          <a:p>
            <a:r>
              <a:rPr lang="en-GB" dirty="0"/>
              <a:t>   - **Description:** A lightweight package for JSON parsing and generation. Useful for handling JSON data often returned by REST APIs.</a:t>
            </a:r>
          </a:p>
          <a:p>
            <a:r>
              <a:rPr lang="en-GB" dirty="0"/>
              <a:t>   - **Example:**</a:t>
            </a:r>
          </a:p>
          <a:p>
            <a:r>
              <a:rPr lang="en-GB" dirty="0"/>
              <a:t>     ```R</a:t>
            </a:r>
          </a:p>
          <a:p>
            <a:r>
              <a:rPr lang="en-GB" dirty="0"/>
              <a:t>     library(</a:t>
            </a:r>
            <a:r>
              <a:rPr lang="en-GB" dirty="0" err="1"/>
              <a:t>jsonlite</a:t>
            </a:r>
            <a:r>
              <a:rPr lang="en-GB" dirty="0"/>
              <a:t>)</a:t>
            </a:r>
          </a:p>
          <a:p>
            <a:r>
              <a:rPr lang="en-GB" dirty="0"/>
              <a:t>     data &lt;- </a:t>
            </a:r>
            <a:r>
              <a:rPr lang="en-GB" dirty="0" err="1"/>
              <a:t>fromJSON</a:t>
            </a:r>
            <a:r>
              <a:rPr lang="en-GB" dirty="0"/>
              <a:t>('{"name": "John", "age": 30}')</a:t>
            </a:r>
          </a:p>
          <a:p>
            <a:r>
              <a:rPr lang="en-GB" dirty="0"/>
              <a:t>     ```</a:t>
            </a:r>
          </a:p>
          <a:p>
            <a:endParaRPr lang="en-GB" dirty="0"/>
          </a:p>
          <a:p>
            <a:r>
              <a:rPr lang="en-GB" dirty="0"/>
              <a:t>4. **</a:t>
            </a:r>
            <a:r>
              <a:rPr lang="en-GB" dirty="0" err="1"/>
              <a:t>httr</a:t>
            </a:r>
            <a:r>
              <a:rPr lang="en-GB" dirty="0"/>
              <a:t>:**</a:t>
            </a:r>
          </a:p>
          <a:p>
            <a:r>
              <a:rPr lang="en-GB" dirty="0"/>
              <a:t>   - **Description:** A package for working with web APIs, making it easier to authenticate and access various web services.</a:t>
            </a:r>
          </a:p>
          <a:p>
            <a:r>
              <a:rPr lang="en-GB" dirty="0"/>
              <a:t>   - **Example:**</a:t>
            </a:r>
          </a:p>
          <a:p>
            <a:r>
              <a:rPr lang="en-GB" dirty="0"/>
              <a:t>     ```R</a:t>
            </a:r>
          </a:p>
          <a:p>
            <a:r>
              <a:rPr lang="en-GB" dirty="0"/>
              <a:t>     library(</a:t>
            </a:r>
            <a:r>
              <a:rPr lang="en-GB" dirty="0" err="1"/>
              <a:t>httr</a:t>
            </a:r>
            <a:r>
              <a:rPr lang="en-GB" dirty="0"/>
              <a:t>)</a:t>
            </a:r>
          </a:p>
          <a:p>
            <a:r>
              <a:rPr lang="en-GB" dirty="0"/>
              <a:t>     token &lt;- oauth2.0_token(</a:t>
            </a:r>
          </a:p>
          <a:p>
            <a:r>
              <a:rPr lang="en-GB" dirty="0"/>
              <a:t>       endpoint = </a:t>
            </a:r>
            <a:r>
              <a:rPr lang="en-GB" dirty="0" err="1"/>
              <a:t>oauth_endpoint</a:t>
            </a:r>
            <a:r>
              <a:rPr lang="en-GB" dirty="0"/>
              <a:t>(authorize = NULL, access = "https://</a:t>
            </a:r>
            <a:r>
              <a:rPr lang="en-GB" dirty="0" err="1"/>
              <a:t>api.example.com</a:t>
            </a:r>
            <a:r>
              <a:rPr lang="en-GB" dirty="0"/>
              <a:t>/token"),</a:t>
            </a:r>
          </a:p>
          <a:p>
            <a:r>
              <a:rPr lang="en-GB" dirty="0"/>
              <a:t>       app = </a:t>
            </a:r>
            <a:r>
              <a:rPr lang="en-GB" dirty="0" err="1"/>
              <a:t>oauth_app</a:t>
            </a:r>
            <a:r>
              <a:rPr lang="en-GB" dirty="0"/>
              <a:t>("</a:t>
            </a:r>
            <a:r>
              <a:rPr lang="en-GB" dirty="0" err="1"/>
              <a:t>client_id</a:t>
            </a:r>
            <a:r>
              <a:rPr lang="en-GB" dirty="0"/>
              <a:t>", "</a:t>
            </a:r>
            <a:r>
              <a:rPr lang="en-GB" dirty="0" err="1"/>
              <a:t>client_secret</a:t>
            </a:r>
            <a:r>
              <a:rPr lang="en-GB" dirty="0"/>
              <a:t>")</a:t>
            </a:r>
          </a:p>
          <a:p>
            <a:r>
              <a:rPr lang="en-GB" dirty="0"/>
              <a:t>     )</a:t>
            </a:r>
          </a:p>
          <a:p>
            <a:r>
              <a:rPr lang="en-GB" dirty="0"/>
              <a:t>     ```</a:t>
            </a:r>
          </a:p>
          <a:p>
            <a:endParaRPr lang="en-GB" dirty="0"/>
          </a:p>
          <a:p>
            <a:r>
              <a:rPr lang="en-GB" dirty="0"/>
              <a:t>5. **plumber:**</a:t>
            </a:r>
          </a:p>
          <a:p>
            <a:r>
              <a:rPr lang="en-GB" dirty="0"/>
              <a:t>   - **Description:** While primarily known for creating web APIs in R, Plumber can also be used to consume REST APIs. It provides a flexible framework for API development and consumption.</a:t>
            </a:r>
          </a:p>
          <a:p>
            <a:r>
              <a:rPr lang="en-GB" dirty="0"/>
              <a:t>   - **Example:**</a:t>
            </a:r>
          </a:p>
          <a:p>
            <a:r>
              <a:rPr lang="en-GB" dirty="0"/>
              <a:t>     ```R</a:t>
            </a:r>
          </a:p>
          <a:p>
            <a:r>
              <a:rPr lang="en-GB" dirty="0"/>
              <a:t>     library(plumber)</a:t>
            </a:r>
          </a:p>
          <a:p>
            <a:r>
              <a:rPr lang="en-GB" dirty="0"/>
              <a:t>     # Define an API endpoint</a:t>
            </a:r>
          </a:p>
          <a:p>
            <a:r>
              <a:rPr lang="en-GB" dirty="0"/>
              <a:t>     # ...</a:t>
            </a:r>
          </a:p>
          <a:p>
            <a:endParaRPr lang="en-GB" dirty="0"/>
          </a:p>
          <a:p>
            <a:r>
              <a:rPr lang="en-GB" dirty="0"/>
              <a:t>     # Make a request to the API</a:t>
            </a:r>
          </a:p>
          <a:p>
            <a:r>
              <a:rPr lang="en-GB" dirty="0"/>
              <a:t>     response &lt;- </a:t>
            </a:r>
            <a:r>
              <a:rPr lang="en-GB" dirty="0" err="1"/>
              <a:t>httr</a:t>
            </a:r>
            <a:r>
              <a:rPr lang="en-GB" dirty="0"/>
              <a:t>::GET("http://localhost:8000/your/endpoint")</a:t>
            </a:r>
          </a:p>
          <a:p>
            <a:r>
              <a:rPr lang="en-GB" dirty="0"/>
              <a:t>     ```</a:t>
            </a:r>
          </a:p>
          <a:p>
            <a:endParaRPr lang="en-GB" dirty="0"/>
          </a:p>
          <a:p>
            <a:r>
              <a:rPr lang="en-GB" dirty="0"/>
              <a:t>These packages, among others, empower R users to easily interact with REST APIs, send HTTP requests, handle responses, and manipulate data, facilitating seamless integration of R with various web services.</a:t>
            </a:r>
            <a:endParaRPr lang="en-CH" dirty="0"/>
          </a:p>
        </p:txBody>
      </p:sp>
    </p:spTree>
    <p:extLst>
      <p:ext uri="{BB962C8B-B14F-4D97-AF65-F5344CB8AC3E}">
        <p14:creationId xmlns:p14="http://schemas.microsoft.com/office/powerpoint/2010/main" val="1793864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E9CD0-B290-2B0C-C640-043246CBC3FD}"/>
              </a:ext>
            </a:extLst>
          </p:cNvPr>
          <p:cNvSpPr>
            <a:spLocks noGrp="1"/>
          </p:cNvSpPr>
          <p:nvPr>
            <p:ph type="title"/>
          </p:nvPr>
        </p:nvSpPr>
        <p:spPr/>
        <p:txBody>
          <a:bodyPr/>
          <a:lstStyle/>
          <a:p>
            <a:r>
              <a:rPr lang="en-CH" dirty="0"/>
              <a:t>REST vs non-REST API</a:t>
            </a:r>
          </a:p>
        </p:txBody>
      </p:sp>
      <p:graphicFrame>
        <p:nvGraphicFramePr>
          <p:cNvPr id="4" name="Table 5">
            <a:extLst>
              <a:ext uri="{FF2B5EF4-FFF2-40B4-BE49-F238E27FC236}">
                <a16:creationId xmlns:a16="http://schemas.microsoft.com/office/drawing/2014/main" id="{CC34B71E-80FB-2726-9B04-3BEC436D6194}"/>
              </a:ext>
            </a:extLst>
          </p:cNvPr>
          <p:cNvGraphicFramePr>
            <a:graphicFrameLocks noGrp="1"/>
          </p:cNvGraphicFramePr>
          <p:nvPr>
            <p:extLst>
              <p:ext uri="{D42A27DB-BD31-4B8C-83A1-F6EECF244321}">
                <p14:modId xmlns:p14="http://schemas.microsoft.com/office/powerpoint/2010/main" val="2805339811"/>
              </p:ext>
            </p:extLst>
          </p:nvPr>
        </p:nvGraphicFramePr>
        <p:xfrm>
          <a:off x="645927" y="1480737"/>
          <a:ext cx="10900146" cy="5012138"/>
        </p:xfrm>
        <a:graphic>
          <a:graphicData uri="http://schemas.openxmlformats.org/drawingml/2006/table">
            <a:tbl>
              <a:tblPr firstRow="1" bandRow="1">
                <a:tableStyleId>{5C22544A-7EE6-4342-B048-85BDC9FD1C3A}</a:tableStyleId>
              </a:tblPr>
              <a:tblGrid>
                <a:gridCol w="3633382">
                  <a:extLst>
                    <a:ext uri="{9D8B030D-6E8A-4147-A177-3AD203B41FA5}">
                      <a16:colId xmlns:a16="http://schemas.microsoft.com/office/drawing/2014/main" val="978390164"/>
                    </a:ext>
                  </a:extLst>
                </a:gridCol>
                <a:gridCol w="3633382">
                  <a:extLst>
                    <a:ext uri="{9D8B030D-6E8A-4147-A177-3AD203B41FA5}">
                      <a16:colId xmlns:a16="http://schemas.microsoft.com/office/drawing/2014/main" val="2091504013"/>
                    </a:ext>
                  </a:extLst>
                </a:gridCol>
                <a:gridCol w="3633382">
                  <a:extLst>
                    <a:ext uri="{9D8B030D-6E8A-4147-A177-3AD203B41FA5}">
                      <a16:colId xmlns:a16="http://schemas.microsoft.com/office/drawing/2014/main" val="88933410"/>
                    </a:ext>
                  </a:extLst>
                </a:gridCol>
              </a:tblGrid>
              <a:tr h="496891">
                <a:tc>
                  <a:txBody>
                    <a:bodyPr/>
                    <a:lstStyle/>
                    <a:p>
                      <a:endParaRPr lang="en-CH" dirty="0"/>
                    </a:p>
                  </a:txBody>
                  <a:tcPr/>
                </a:tc>
                <a:tc>
                  <a:txBody>
                    <a:bodyPr/>
                    <a:lstStyle/>
                    <a:p>
                      <a:r>
                        <a:rPr lang="en-CH" dirty="0"/>
                        <a:t>REST API</a:t>
                      </a:r>
                    </a:p>
                  </a:txBody>
                  <a:tcPr/>
                </a:tc>
                <a:tc>
                  <a:txBody>
                    <a:bodyPr/>
                    <a:lstStyle/>
                    <a:p>
                      <a:r>
                        <a:rPr lang="en-CH" dirty="0"/>
                        <a:t>non-REST API</a:t>
                      </a:r>
                    </a:p>
                  </a:txBody>
                  <a:tcPr/>
                </a:tc>
                <a:extLst>
                  <a:ext uri="{0D108BD9-81ED-4DB2-BD59-A6C34878D82A}">
                    <a16:rowId xmlns:a16="http://schemas.microsoft.com/office/drawing/2014/main" val="3064471855"/>
                  </a:ext>
                </a:extLst>
              </a:tr>
              <a:tr h="496891">
                <a:tc>
                  <a:txBody>
                    <a:bodyPr/>
                    <a:lstStyle/>
                    <a:p>
                      <a:r>
                        <a:rPr lang="en-CH" dirty="0"/>
                        <a:t>Architectural style</a:t>
                      </a:r>
                    </a:p>
                  </a:txBody>
                  <a:tcPr/>
                </a:tc>
                <a:tc>
                  <a:txBody>
                    <a:bodyPr/>
                    <a:lstStyle/>
                    <a:p>
                      <a:r>
                        <a:rPr lang="en-CH" dirty="0"/>
                        <a:t>Adheres to principles of REST</a:t>
                      </a:r>
                    </a:p>
                    <a:p>
                      <a:r>
                        <a:rPr lang="en-CH" dirty="0"/>
                        <a:t>Stateless communication primordial</a:t>
                      </a:r>
                    </a:p>
                  </a:txBody>
                  <a:tcPr/>
                </a:tc>
                <a:tc>
                  <a:txBody>
                    <a:bodyPr/>
                    <a:lstStyle/>
                    <a:p>
                      <a:r>
                        <a:rPr lang="en-CH" dirty="0"/>
                        <a:t>Can follow other architechtural designs such as SOAP, GraphQL or others. </a:t>
                      </a:r>
                    </a:p>
                  </a:txBody>
                  <a:tcPr/>
                </a:tc>
                <a:extLst>
                  <a:ext uri="{0D108BD9-81ED-4DB2-BD59-A6C34878D82A}">
                    <a16:rowId xmlns:a16="http://schemas.microsoft.com/office/drawing/2014/main" val="1313910268"/>
                  </a:ext>
                </a:extLst>
              </a:tr>
              <a:tr h="857647">
                <a:tc>
                  <a:txBody>
                    <a:bodyPr/>
                    <a:lstStyle/>
                    <a:p>
                      <a:r>
                        <a:rPr lang="en-CH" dirty="0"/>
                        <a:t>Communication protocol</a:t>
                      </a:r>
                    </a:p>
                  </a:txBody>
                  <a:tcPr/>
                </a:tc>
                <a:tc>
                  <a:txBody>
                    <a:bodyPr/>
                    <a:lstStyle/>
                    <a:p>
                      <a:r>
                        <a:rPr lang="en-CH" dirty="0"/>
                        <a:t>Generally HTTP mehtods</a:t>
                      </a:r>
                    </a:p>
                    <a:p>
                      <a:r>
                        <a:rPr lang="en-CH" dirty="0"/>
                        <a:t>Standard HTTP status codes</a:t>
                      </a:r>
                    </a:p>
                  </a:txBody>
                  <a:tcPr/>
                </a:tc>
                <a:tc>
                  <a:txBody>
                    <a:bodyPr/>
                    <a:lstStyle/>
                    <a:p>
                      <a:r>
                        <a:rPr lang="en-CH" dirty="0"/>
                        <a:t>can use other protocols</a:t>
                      </a:r>
                    </a:p>
                  </a:txBody>
                  <a:tcPr/>
                </a:tc>
                <a:extLst>
                  <a:ext uri="{0D108BD9-81ED-4DB2-BD59-A6C34878D82A}">
                    <a16:rowId xmlns:a16="http://schemas.microsoft.com/office/drawing/2014/main" val="175043245"/>
                  </a:ext>
                </a:extLst>
              </a:tr>
              <a:tr h="496891">
                <a:tc>
                  <a:txBody>
                    <a:bodyPr/>
                    <a:lstStyle/>
                    <a:p>
                      <a:r>
                        <a:rPr lang="en-CH" dirty="0"/>
                        <a:t>Data format</a:t>
                      </a:r>
                    </a:p>
                  </a:txBody>
                  <a:tcPr/>
                </a:tc>
                <a:tc>
                  <a:txBody>
                    <a:bodyPr/>
                    <a:lstStyle/>
                    <a:p>
                      <a:r>
                        <a:rPr lang="en-CH" dirty="0"/>
                        <a:t>often use JSON or XML for representation</a:t>
                      </a:r>
                    </a:p>
                    <a:p>
                      <a:r>
                        <a:rPr lang="en-CH" dirty="0"/>
                        <a:t>Resrouces identified by URIs(uniform resrouce identifiers)</a:t>
                      </a:r>
                    </a:p>
                  </a:txBody>
                  <a:tcPr/>
                </a:tc>
                <a:tc>
                  <a:txBody>
                    <a:bodyPr/>
                    <a:lstStyle/>
                    <a:p>
                      <a:r>
                        <a:rPr lang="en-CH" dirty="0"/>
                        <a:t>can use XML or JSON or other formats</a:t>
                      </a:r>
                    </a:p>
                  </a:txBody>
                  <a:tcPr/>
                </a:tc>
                <a:extLst>
                  <a:ext uri="{0D108BD9-81ED-4DB2-BD59-A6C34878D82A}">
                    <a16:rowId xmlns:a16="http://schemas.microsoft.com/office/drawing/2014/main" val="1191136893"/>
                  </a:ext>
                </a:extLst>
              </a:tr>
              <a:tr h="857647">
                <a:tc>
                  <a:txBody>
                    <a:bodyPr/>
                    <a:lstStyle/>
                    <a:p>
                      <a:r>
                        <a:rPr lang="en-CH" dirty="0"/>
                        <a:t>Documentation standards</a:t>
                      </a:r>
                    </a:p>
                  </a:txBody>
                  <a:tcPr/>
                </a:tc>
                <a:tc>
                  <a:txBody>
                    <a:bodyPr/>
                    <a:lstStyle/>
                    <a:p>
                      <a:r>
                        <a:rPr lang="en-CH" dirty="0"/>
                        <a:t>Standardized conventions available and tools like Swagger or OpenAPI available</a:t>
                      </a:r>
                    </a:p>
                  </a:txBody>
                  <a:tcPr/>
                </a:tc>
                <a:tc>
                  <a:txBody>
                    <a:bodyPr/>
                    <a:lstStyle/>
                    <a:p>
                      <a:r>
                        <a:rPr lang="en-CH" dirty="0"/>
                        <a:t>Can have own documenation standards..</a:t>
                      </a:r>
                    </a:p>
                  </a:txBody>
                  <a:tcPr/>
                </a:tc>
                <a:extLst>
                  <a:ext uri="{0D108BD9-81ED-4DB2-BD59-A6C34878D82A}">
                    <a16:rowId xmlns:a16="http://schemas.microsoft.com/office/drawing/2014/main" val="2867697609"/>
                  </a:ext>
                </a:extLst>
              </a:tr>
              <a:tr h="496891">
                <a:tc>
                  <a:txBody>
                    <a:bodyPr/>
                    <a:lstStyle/>
                    <a:p>
                      <a:r>
                        <a:rPr lang="en-CH" dirty="0"/>
                        <a:t>Endpoint design</a:t>
                      </a:r>
                    </a:p>
                  </a:txBody>
                  <a:tcPr/>
                </a:tc>
                <a:tc>
                  <a:txBody>
                    <a:bodyPr/>
                    <a:lstStyle/>
                    <a:p>
                      <a:r>
                        <a:rPr lang="en-CH" dirty="0"/>
                        <a:t>Uses resrouce-based encpoitns and standard HTTP methods</a:t>
                      </a:r>
                    </a:p>
                  </a:txBody>
                  <a:tcPr/>
                </a:tc>
                <a:tc>
                  <a:txBody>
                    <a:bodyPr/>
                    <a:lstStyle/>
                    <a:p>
                      <a:r>
                        <a:rPr lang="en-CH" dirty="0"/>
                        <a:t>can vary..</a:t>
                      </a:r>
                    </a:p>
                  </a:txBody>
                  <a:tcPr/>
                </a:tc>
                <a:extLst>
                  <a:ext uri="{0D108BD9-81ED-4DB2-BD59-A6C34878D82A}">
                    <a16:rowId xmlns:a16="http://schemas.microsoft.com/office/drawing/2014/main" val="965082773"/>
                  </a:ext>
                </a:extLst>
              </a:tr>
            </a:tbl>
          </a:graphicData>
        </a:graphic>
      </p:graphicFrame>
    </p:spTree>
    <p:extLst>
      <p:ext uri="{BB962C8B-B14F-4D97-AF65-F5344CB8AC3E}">
        <p14:creationId xmlns:p14="http://schemas.microsoft.com/office/powerpoint/2010/main" val="150319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69992-23A3-D86B-C132-B27AF21ADE01}"/>
              </a:ext>
            </a:extLst>
          </p:cNvPr>
          <p:cNvSpPr>
            <a:spLocks noGrp="1"/>
          </p:cNvSpPr>
          <p:nvPr>
            <p:ph type="title"/>
          </p:nvPr>
        </p:nvSpPr>
        <p:spPr/>
        <p:txBody>
          <a:bodyPr/>
          <a:lstStyle/>
          <a:p>
            <a:r>
              <a:rPr lang="en-CH" dirty="0"/>
              <a:t>Cytoscape screen shots</a:t>
            </a:r>
          </a:p>
        </p:txBody>
      </p:sp>
      <p:sp>
        <p:nvSpPr>
          <p:cNvPr id="3" name="Content Placeholder 2">
            <a:extLst>
              <a:ext uri="{FF2B5EF4-FFF2-40B4-BE49-F238E27FC236}">
                <a16:creationId xmlns:a16="http://schemas.microsoft.com/office/drawing/2014/main" id="{01811E87-0E83-9510-4198-5F7ED3488E78}"/>
              </a:ext>
            </a:extLst>
          </p:cNvPr>
          <p:cNvSpPr>
            <a:spLocks noGrp="1"/>
          </p:cNvSpPr>
          <p:nvPr>
            <p:ph idx="1"/>
          </p:nvPr>
        </p:nvSpPr>
        <p:spPr/>
        <p:txBody>
          <a:bodyPr/>
          <a:lstStyle/>
          <a:p>
            <a:r>
              <a:rPr lang="en-CH" dirty="0"/>
              <a:t>Open Cytoscape</a:t>
            </a:r>
          </a:p>
        </p:txBody>
      </p:sp>
      <p:pic>
        <p:nvPicPr>
          <p:cNvPr id="4" name="Picture 3">
            <a:extLst>
              <a:ext uri="{FF2B5EF4-FFF2-40B4-BE49-F238E27FC236}">
                <a16:creationId xmlns:a16="http://schemas.microsoft.com/office/drawing/2014/main" id="{63E285AE-6C19-7240-F296-5A71D20C1090}"/>
              </a:ext>
            </a:extLst>
          </p:cNvPr>
          <p:cNvPicPr>
            <a:picLocks noChangeAspect="1"/>
          </p:cNvPicPr>
          <p:nvPr/>
        </p:nvPicPr>
        <p:blipFill>
          <a:blip r:embed="rId2"/>
          <a:stretch>
            <a:fillRect/>
          </a:stretch>
        </p:blipFill>
        <p:spPr>
          <a:xfrm>
            <a:off x="3581400" y="1642311"/>
            <a:ext cx="7772400" cy="5215689"/>
          </a:xfrm>
          <a:prstGeom prst="rect">
            <a:avLst/>
          </a:prstGeom>
        </p:spPr>
      </p:pic>
    </p:spTree>
    <p:extLst>
      <p:ext uri="{BB962C8B-B14F-4D97-AF65-F5344CB8AC3E}">
        <p14:creationId xmlns:p14="http://schemas.microsoft.com/office/powerpoint/2010/main" val="233195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8800-53F2-5B26-3155-2A072419D998}"/>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102836D5-C2BA-CB4D-5C9A-ADCA9CC56159}"/>
              </a:ext>
            </a:extLst>
          </p:cNvPr>
          <p:cNvSpPr>
            <a:spLocks noGrp="1"/>
          </p:cNvSpPr>
          <p:nvPr>
            <p:ph idx="1"/>
          </p:nvPr>
        </p:nvSpPr>
        <p:spPr/>
        <p:txBody>
          <a:bodyPr/>
          <a:lstStyle/>
          <a:p>
            <a:endParaRPr lang="en-CH"/>
          </a:p>
        </p:txBody>
      </p:sp>
      <p:pic>
        <p:nvPicPr>
          <p:cNvPr id="4" name="Picture 3">
            <a:extLst>
              <a:ext uri="{FF2B5EF4-FFF2-40B4-BE49-F238E27FC236}">
                <a16:creationId xmlns:a16="http://schemas.microsoft.com/office/drawing/2014/main" id="{162394AA-3BA0-0B42-7374-BC8CB25B745A}"/>
              </a:ext>
            </a:extLst>
          </p:cNvPr>
          <p:cNvPicPr>
            <a:picLocks noChangeAspect="1"/>
          </p:cNvPicPr>
          <p:nvPr/>
        </p:nvPicPr>
        <p:blipFill>
          <a:blip r:embed="rId2"/>
          <a:stretch>
            <a:fillRect/>
          </a:stretch>
        </p:blipFill>
        <p:spPr>
          <a:xfrm>
            <a:off x="3130296" y="2957255"/>
            <a:ext cx="5931408" cy="3980286"/>
          </a:xfrm>
          <a:prstGeom prst="rect">
            <a:avLst/>
          </a:prstGeom>
        </p:spPr>
      </p:pic>
      <p:pic>
        <p:nvPicPr>
          <p:cNvPr id="5" name="Picture 4">
            <a:extLst>
              <a:ext uri="{FF2B5EF4-FFF2-40B4-BE49-F238E27FC236}">
                <a16:creationId xmlns:a16="http://schemas.microsoft.com/office/drawing/2014/main" id="{100151A4-15C4-A6DB-9159-65A5E8BB14C3}"/>
              </a:ext>
            </a:extLst>
          </p:cNvPr>
          <p:cNvPicPr>
            <a:picLocks noChangeAspect="1"/>
          </p:cNvPicPr>
          <p:nvPr/>
        </p:nvPicPr>
        <p:blipFill>
          <a:blip r:embed="rId3"/>
          <a:stretch>
            <a:fillRect/>
          </a:stretch>
        </p:blipFill>
        <p:spPr>
          <a:xfrm>
            <a:off x="1862328" y="432593"/>
            <a:ext cx="7772400" cy="2457193"/>
          </a:xfrm>
          <a:prstGeom prst="rect">
            <a:avLst/>
          </a:prstGeom>
        </p:spPr>
      </p:pic>
    </p:spTree>
    <p:extLst>
      <p:ext uri="{BB962C8B-B14F-4D97-AF65-F5344CB8AC3E}">
        <p14:creationId xmlns:p14="http://schemas.microsoft.com/office/powerpoint/2010/main" val="1803442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FE1-20AE-640E-C4D6-5F8DA94F4A24}"/>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C86440B8-F2D2-76C2-B93F-94137861899B}"/>
              </a:ext>
            </a:extLst>
          </p:cNvPr>
          <p:cNvSpPr>
            <a:spLocks noGrp="1"/>
          </p:cNvSpPr>
          <p:nvPr>
            <p:ph idx="1"/>
          </p:nvPr>
        </p:nvSpPr>
        <p:spPr/>
        <p:txBody>
          <a:bodyPr/>
          <a:lstStyle/>
          <a:p>
            <a:endParaRPr lang="en-CH" dirty="0"/>
          </a:p>
        </p:txBody>
      </p:sp>
      <p:pic>
        <p:nvPicPr>
          <p:cNvPr id="5" name="Picture 4">
            <a:extLst>
              <a:ext uri="{FF2B5EF4-FFF2-40B4-BE49-F238E27FC236}">
                <a16:creationId xmlns:a16="http://schemas.microsoft.com/office/drawing/2014/main" id="{464457F2-BE13-81DD-78C4-3199C67543CD}"/>
              </a:ext>
            </a:extLst>
          </p:cNvPr>
          <p:cNvPicPr>
            <a:picLocks noChangeAspect="1"/>
          </p:cNvPicPr>
          <p:nvPr/>
        </p:nvPicPr>
        <p:blipFill>
          <a:blip r:embed="rId3"/>
          <a:stretch>
            <a:fillRect/>
          </a:stretch>
        </p:blipFill>
        <p:spPr>
          <a:xfrm>
            <a:off x="3547966" y="2725134"/>
            <a:ext cx="5096068" cy="4489260"/>
          </a:xfrm>
          <a:prstGeom prst="rect">
            <a:avLst/>
          </a:prstGeom>
        </p:spPr>
      </p:pic>
      <p:pic>
        <p:nvPicPr>
          <p:cNvPr id="4" name="Picture 3">
            <a:extLst>
              <a:ext uri="{FF2B5EF4-FFF2-40B4-BE49-F238E27FC236}">
                <a16:creationId xmlns:a16="http://schemas.microsoft.com/office/drawing/2014/main" id="{1F4EE43D-0107-7E31-C598-012CDDF5B360}"/>
              </a:ext>
            </a:extLst>
          </p:cNvPr>
          <p:cNvPicPr>
            <a:picLocks noChangeAspect="1"/>
          </p:cNvPicPr>
          <p:nvPr/>
        </p:nvPicPr>
        <p:blipFill>
          <a:blip r:embed="rId4"/>
          <a:stretch>
            <a:fillRect/>
          </a:stretch>
        </p:blipFill>
        <p:spPr>
          <a:xfrm>
            <a:off x="2482850" y="365125"/>
            <a:ext cx="7226300" cy="2628900"/>
          </a:xfrm>
          <a:prstGeom prst="rect">
            <a:avLst/>
          </a:prstGeom>
        </p:spPr>
      </p:pic>
    </p:spTree>
    <p:extLst>
      <p:ext uri="{BB962C8B-B14F-4D97-AF65-F5344CB8AC3E}">
        <p14:creationId xmlns:p14="http://schemas.microsoft.com/office/powerpoint/2010/main" val="3512363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762A4-408A-B7C0-8804-2D573C272CAC}"/>
              </a:ext>
            </a:extLst>
          </p:cNvPr>
          <p:cNvSpPr>
            <a:spLocks noGrp="1"/>
          </p:cNvSpPr>
          <p:nvPr>
            <p:ph type="title"/>
          </p:nvPr>
        </p:nvSpPr>
        <p:spPr/>
        <p:txBody>
          <a:bodyPr/>
          <a:lstStyle/>
          <a:p>
            <a:r>
              <a:rPr lang="en-CH" dirty="0"/>
              <a:t>A bit about me</a:t>
            </a:r>
          </a:p>
        </p:txBody>
      </p:sp>
      <p:sp>
        <p:nvSpPr>
          <p:cNvPr id="3" name="Content Placeholder 2">
            <a:extLst>
              <a:ext uri="{FF2B5EF4-FFF2-40B4-BE49-F238E27FC236}">
                <a16:creationId xmlns:a16="http://schemas.microsoft.com/office/drawing/2014/main" id="{4A139CAE-9B28-1BB1-5812-2A8B74AFDEB2}"/>
              </a:ext>
            </a:extLst>
          </p:cNvPr>
          <p:cNvSpPr>
            <a:spLocks noGrp="1"/>
          </p:cNvSpPr>
          <p:nvPr>
            <p:ph idx="1"/>
          </p:nvPr>
        </p:nvSpPr>
        <p:spPr/>
        <p:txBody>
          <a:bodyPr/>
          <a:lstStyle/>
          <a:p>
            <a:pPr marL="0" indent="0">
              <a:buNone/>
            </a:pPr>
            <a:r>
              <a:rPr lang="fr-CH" sz="2800" dirty="0"/>
              <a:t>👋, PhD </a:t>
            </a:r>
            <a:r>
              <a:rPr lang="fr-CH" sz="2800" dirty="0" err="1"/>
              <a:t>microbial</a:t>
            </a:r>
            <a:r>
              <a:rPr lang="fr-CH" sz="2800" dirty="0"/>
              <a:t> </a:t>
            </a:r>
            <a:r>
              <a:rPr lang="fr-CH" sz="2800" dirty="0" err="1"/>
              <a:t>ecology</a:t>
            </a:r>
            <a:endParaRPr lang="fr-CH" sz="2800" dirty="0"/>
          </a:p>
          <a:p>
            <a:pPr marL="0" indent="0">
              <a:buNone/>
            </a:pPr>
            <a:r>
              <a:rPr lang="fr-CH" sz="2800" dirty="0"/>
              <a:t>🍁  </a:t>
            </a:r>
          </a:p>
          <a:p>
            <a:pPr marL="0" indent="0">
              <a:buNone/>
            </a:pPr>
            <a:r>
              <a:rPr lang="fr-CH" sz="2800" dirty="0"/>
              <a:t>5 </a:t>
            </a:r>
            <a:r>
              <a:rPr lang="fr-CH" sz="2800" dirty="0" err="1"/>
              <a:t>years</a:t>
            </a:r>
            <a:r>
              <a:rPr lang="fr-CH" sz="2800" dirty="0"/>
              <a:t> </a:t>
            </a:r>
            <a:r>
              <a:rPr lang="fr-CH" sz="2800" dirty="0" err="1"/>
              <a:t>industry</a:t>
            </a:r>
            <a:r>
              <a:rPr lang="fr-CH" sz="2800" dirty="0"/>
              <a:t> </a:t>
            </a:r>
            <a:r>
              <a:rPr lang="fr-CH" sz="2800" dirty="0" err="1"/>
              <a:t>experience</a:t>
            </a:r>
            <a:r>
              <a:rPr lang="fr-CH" sz="2800" dirty="0"/>
              <a:t> in </a:t>
            </a:r>
            <a:r>
              <a:rPr lang="fr-CH" sz="2800" dirty="0" err="1"/>
              <a:t>Switzerland</a:t>
            </a:r>
            <a:r>
              <a:rPr lang="fr-CH" sz="2800" dirty="0"/>
              <a:t>– </a:t>
            </a:r>
            <a:r>
              <a:rPr lang="fr-CH" sz="2800" dirty="0" err="1"/>
              <a:t>bioinformatics</a:t>
            </a:r>
            <a:endParaRPr lang="fr-CH" sz="2800" dirty="0"/>
          </a:p>
          <a:p>
            <a:pPr marL="0" indent="0">
              <a:buNone/>
            </a:pPr>
            <a:r>
              <a:rPr lang="fr-CH" sz="2800" dirty="0"/>
              <a:t>2 </a:t>
            </a:r>
            <a:r>
              <a:rPr lang="fr-CH" sz="2800" dirty="0" err="1"/>
              <a:t>years</a:t>
            </a:r>
            <a:r>
              <a:rPr lang="fr-CH" sz="2800" dirty="0"/>
              <a:t> at </a:t>
            </a:r>
            <a:r>
              <a:rPr lang="fr-CH" sz="2800" dirty="0" err="1"/>
              <a:t>Agroscope</a:t>
            </a:r>
            <a:r>
              <a:rPr lang="fr-CH" sz="2800" dirty="0"/>
              <a:t> in IT </a:t>
            </a:r>
            <a:r>
              <a:rPr lang="fr-CH" sz="2800" dirty="0" err="1"/>
              <a:t>department</a:t>
            </a:r>
            <a:endParaRPr lang="fr-CH" sz="2800" dirty="0"/>
          </a:p>
          <a:p>
            <a:pPr marL="0" indent="0">
              <a:buNone/>
            </a:pPr>
            <a:r>
              <a:rPr lang="fr-CH" dirty="0" err="1"/>
              <a:t>Freetime</a:t>
            </a:r>
            <a:r>
              <a:rPr lang="fr-CH" dirty="0"/>
              <a:t>: </a:t>
            </a:r>
            <a:r>
              <a:rPr lang="fr-CH" dirty="0" err="1"/>
              <a:t>hiking</a:t>
            </a:r>
            <a:r>
              <a:rPr lang="fr-CH" dirty="0"/>
              <a:t>, </a:t>
            </a:r>
            <a:r>
              <a:rPr lang="fr-CH" dirty="0" err="1"/>
              <a:t>skiing</a:t>
            </a:r>
            <a:r>
              <a:rPr lang="fr-CH" dirty="0"/>
              <a:t>, </a:t>
            </a:r>
            <a:r>
              <a:rPr lang="fr-CH" dirty="0" err="1"/>
              <a:t>rOpenSci</a:t>
            </a:r>
            <a:endParaRPr lang="fr-CH" sz="2800" dirty="0"/>
          </a:p>
          <a:p>
            <a:endParaRPr lang="en-CH" dirty="0"/>
          </a:p>
        </p:txBody>
      </p:sp>
    </p:spTree>
    <p:extLst>
      <p:ext uri="{BB962C8B-B14F-4D97-AF65-F5344CB8AC3E}">
        <p14:creationId xmlns:p14="http://schemas.microsoft.com/office/powerpoint/2010/main" val="1279004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ridge over water with a bridge in the background&#10;&#10;Description automatically generated">
            <a:extLst>
              <a:ext uri="{FF2B5EF4-FFF2-40B4-BE49-F238E27FC236}">
                <a16:creationId xmlns:a16="http://schemas.microsoft.com/office/drawing/2014/main" id="{29C20E52-2707-EB4F-1773-5FE0D13BF765}"/>
              </a:ext>
            </a:extLst>
          </p:cNvPr>
          <p:cNvPicPr>
            <a:picLocks noChangeAspect="1"/>
          </p:cNvPicPr>
          <p:nvPr/>
        </p:nvPicPr>
        <p:blipFill rotWithShape="1">
          <a:blip r:embed="rId3"/>
          <a:srcRect t="13178" b="13178"/>
          <a:stretch/>
        </p:blipFill>
        <p:spPr>
          <a:xfrm>
            <a:off x="-112294" y="-32084"/>
            <a:ext cx="12416588" cy="6858000"/>
          </a:xfrm>
          <a:prstGeom prst="rect">
            <a:avLst/>
          </a:prstGeom>
        </p:spPr>
      </p:pic>
      <p:sp>
        <p:nvSpPr>
          <p:cNvPr id="3" name="Content Placeholder 2">
            <a:extLst>
              <a:ext uri="{FF2B5EF4-FFF2-40B4-BE49-F238E27FC236}">
                <a16:creationId xmlns:a16="http://schemas.microsoft.com/office/drawing/2014/main" id="{AD874CC4-E2EA-903F-EB6A-4AF937F85AFB}"/>
              </a:ext>
            </a:extLst>
          </p:cNvPr>
          <p:cNvSpPr>
            <a:spLocks noGrp="1"/>
          </p:cNvSpPr>
          <p:nvPr>
            <p:ph idx="1"/>
          </p:nvPr>
        </p:nvSpPr>
        <p:spPr>
          <a:xfrm>
            <a:off x="272714" y="1337595"/>
            <a:ext cx="6462153" cy="2688973"/>
          </a:xfrm>
        </p:spPr>
        <p:txBody>
          <a:bodyPr/>
          <a:lstStyle/>
          <a:p>
            <a:r>
              <a:rPr lang="en-GB" dirty="0"/>
              <a:t>Application Programmatic Interface.</a:t>
            </a:r>
          </a:p>
          <a:p>
            <a:r>
              <a:rPr lang="en-GB" dirty="0"/>
              <a:t>What does application programmatic interface mean?</a:t>
            </a:r>
          </a:p>
          <a:p>
            <a:pPr lvl="1"/>
            <a:r>
              <a:rPr lang="en-GB" dirty="0"/>
              <a:t>Not intended to be directly used by a human, but by a program or software</a:t>
            </a:r>
          </a:p>
          <a:p>
            <a:endParaRPr lang="en-CH" dirty="0"/>
          </a:p>
        </p:txBody>
      </p:sp>
      <p:sp>
        <p:nvSpPr>
          <p:cNvPr id="2" name="Title 1">
            <a:extLst>
              <a:ext uri="{FF2B5EF4-FFF2-40B4-BE49-F238E27FC236}">
                <a16:creationId xmlns:a16="http://schemas.microsoft.com/office/drawing/2014/main" id="{E9D00BBB-95D2-DAEF-558C-35BF7F96A2D4}"/>
              </a:ext>
            </a:extLst>
          </p:cNvPr>
          <p:cNvSpPr>
            <a:spLocks noGrp="1"/>
          </p:cNvSpPr>
          <p:nvPr>
            <p:ph type="title"/>
          </p:nvPr>
        </p:nvSpPr>
        <p:spPr>
          <a:xfrm>
            <a:off x="0" y="0"/>
            <a:ext cx="10515600" cy="1325563"/>
          </a:xfrm>
        </p:spPr>
        <p:txBody>
          <a:bodyPr/>
          <a:lstStyle/>
          <a:p>
            <a:r>
              <a:rPr lang="en-CH" dirty="0"/>
              <a:t>What is an API?</a:t>
            </a:r>
          </a:p>
        </p:txBody>
      </p:sp>
      <p:sp>
        <p:nvSpPr>
          <p:cNvPr id="6" name="TextBox 5">
            <a:extLst>
              <a:ext uri="{FF2B5EF4-FFF2-40B4-BE49-F238E27FC236}">
                <a16:creationId xmlns:a16="http://schemas.microsoft.com/office/drawing/2014/main" id="{A069FD91-4F0F-BE33-59AC-0585DF975A7C}"/>
              </a:ext>
            </a:extLst>
          </p:cNvPr>
          <p:cNvSpPr txBox="1"/>
          <p:nvPr/>
        </p:nvSpPr>
        <p:spPr>
          <a:xfrm>
            <a:off x="176463" y="5088044"/>
            <a:ext cx="7853112" cy="1569660"/>
          </a:xfrm>
          <a:prstGeom prst="rect">
            <a:avLst/>
          </a:prstGeom>
          <a:noFill/>
        </p:spPr>
        <p:txBody>
          <a:bodyPr wrap="square" rtlCol="0">
            <a:spAutoFit/>
          </a:bodyPr>
          <a:lstStyle/>
          <a:p>
            <a:r>
              <a:rPr lang="en-GB" sz="2400" dirty="0"/>
              <a:t>API  makes accessible (often “exposes”) certain parts (e.g. functionality, data, services, etc.) that can be used by others.</a:t>
            </a:r>
          </a:p>
          <a:p>
            <a:r>
              <a:rPr lang="en-GB" sz="2400" dirty="0"/>
              <a:t>Idea is that you do not need to understand the internals to be able to use or extract info.</a:t>
            </a:r>
          </a:p>
        </p:txBody>
      </p:sp>
    </p:spTree>
    <p:extLst>
      <p:ext uri="{BB962C8B-B14F-4D97-AF65-F5344CB8AC3E}">
        <p14:creationId xmlns:p14="http://schemas.microsoft.com/office/powerpoint/2010/main" val="2046540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F2D80-9811-2A7A-0CB6-06BCBB4B92B2}"/>
              </a:ext>
            </a:extLst>
          </p:cNvPr>
          <p:cNvSpPr>
            <a:spLocks noGrp="1"/>
          </p:cNvSpPr>
          <p:nvPr>
            <p:ph type="title"/>
          </p:nvPr>
        </p:nvSpPr>
        <p:spPr/>
        <p:txBody>
          <a:bodyPr/>
          <a:lstStyle/>
          <a:p>
            <a:r>
              <a:rPr lang="en-CH" dirty="0"/>
              <a:t>API history</a:t>
            </a:r>
          </a:p>
        </p:txBody>
      </p:sp>
      <p:cxnSp>
        <p:nvCxnSpPr>
          <p:cNvPr id="5" name="Straight Arrow Connector 4">
            <a:extLst>
              <a:ext uri="{FF2B5EF4-FFF2-40B4-BE49-F238E27FC236}">
                <a16:creationId xmlns:a16="http://schemas.microsoft.com/office/drawing/2014/main" id="{FFE3E33E-7D2C-C36F-676E-5BA1550618ED}"/>
              </a:ext>
            </a:extLst>
          </p:cNvPr>
          <p:cNvCxnSpPr/>
          <p:nvPr/>
        </p:nvCxnSpPr>
        <p:spPr>
          <a:xfrm>
            <a:off x="1074822" y="3898232"/>
            <a:ext cx="9769642" cy="0"/>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0CD5F68E-075A-3631-AA63-11F2C8C0D353}"/>
              </a:ext>
            </a:extLst>
          </p:cNvPr>
          <p:cNvGrpSpPr/>
          <p:nvPr/>
        </p:nvGrpSpPr>
        <p:grpSpPr>
          <a:xfrm>
            <a:off x="1114926" y="3657782"/>
            <a:ext cx="1443790" cy="930261"/>
            <a:chOff x="1114926" y="3657782"/>
            <a:chExt cx="1443790" cy="930261"/>
          </a:xfrm>
        </p:grpSpPr>
        <p:sp>
          <p:nvSpPr>
            <p:cNvPr id="9" name="TextBox 8">
              <a:extLst>
                <a:ext uri="{FF2B5EF4-FFF2-40B4-BE49-F238E27FC236}">
                  <a16:creationId xmlns:a16="http://schemas.microsoft.com/office/drawing/2014/main" id="{88D8ADBB-D828-7155-D691-47579BC752FD}"/>
                </a:ext>
              </a:extLst>
            </p:cNvPr>
            <p:cNvSpPr txBox="1"/>
            <p:nvPr/>
          </p:nvSpPr>
          <p:spPr>
            <a:xfrm>
              <a:off x="1114926" y="4218711"/>
              <a:ext cx="1443790" cy="369332"/>
            </a:xfrm>
            <a:prstGeom prst="rect">
              <a:avLst/>
            </a:prstGeom>
            <a:noFill/>
          </p:spPr>
          <p:txBody>
            <a:bodyPr wrap="square" rtlCol="0">
              <a:spAutoFit/>
            </a:bodyPr>
            <a:lstStyle/>
            <a:p>
              <a:r>
                <a:rPr lang="en-CH" dirty="0"/>
                <a:t>1940</a:t>
              </a:r>
            </a:p>
          </p:txBody>
        </p:sp>
        <p:cxnSp>
          <p:nvCxnSpPr>
            <p:cNvPr id="11" name="Straight Connector 10">
              <a:extLst>
                <a:ext uri="{FF2B5EF4-FFF2-40B4-BE49-F238E27FC236}">
                  <a16:creationId xmlns:a16="http://schemas.microsoft.com/office/drawing/2014/main" id="{C1999127-7677-61BF-2D91-91E874261BA9}"/>
                </a:ext>
              </a:extLst>
            </p:cNvPr>
            <p:cNvCxnSpPr/>
            <p:nvPr/>
          </p:nvCxnSpPr>
          <p:spPr>
            <a:xfrm>
              <a:off x="1459831" y="3657782"/>
              <a:ext cx="0" cy="480900"/>
            </a:xfrm>
            <a:prstGeom prst="line">
              <a:avLst/>
            </a:prstGeom>
            <a:ln w="63500" cap="rnd"/>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5E1A39E9-15B4-CCF3-FA4E-0A57387EDBE5}"/>
              </a:ext>
            </a:extLst>
          </p:cNvPr>
          <p:cNvGrpSpPr/>
          <p:nvPr/>
        </p:nvGrpSpPr>
        <p:grpSpPr>
          <a:xfrm>
            <a:off x="2157663" y="3657782"/>
            <a:ext cx="1443790" cy="930261"/>
            <a:chOff x="1114926" y="3657782"/>
            <a:chExt cx="1443790" cy="930261"/>
          </a:xfrm>
        </p:grpSpPr>
        <p:sp>
          <p:nvSpPr>
            <p:cNvPr id="14" name="TextBox 13">
              <a:extLst>
                <a:ext uri="{FF2B5EF4-FFF2-40B4-BE49-F238E27FC236}">
                  <a16:creationId xmlns:a16="http://schemas.microsoft.com/office/drawing/2014/main" id="{6D3692CC-43FA-522F-05A3-BF74F8CC8097}"/>
                </a:ext>
              </a:extLst>
            </p:cNvPr>
            <p:cNvSpPr txBox="1"/>
            <p:nvPr/>
          </p:nvSpPr>
          <p:spPr>
            <a:xfrm>
              <a:off x="1114926" y="4218711"/>
              <a:ext cx="1443790" cy="369332"/>
            </a:xfrm>
            <a:prstGeom prst="rect">
              <a:avLst/>
            </a:prstGeom>
            <a:noFill/>
          </p:spPr>
          <p:txBody>
            <a:bodyPr wrap="square" rtlCol="0">
              <a:spAutoFit/>
            </a:bodyPr>
            <a:lstStyle/>
            <a:p>
              <a:r>
                <a:rPr lang="en-CH" dirty="0"/>
                <a:t>1950</a:t>
              </a:r>
            </a:p>
          </p:txBody>
        </p:sp>
        <p:cxnSp>
          <p:nvCxnSpPr>
            <p:cNvPr id="15" name="Straight Connector 14">
              <a:extLst>
                <a:ext uri="{FF2B5EF4-FFF2-40B4-BE49-F238E27FC236}">
                  <a16:creationId xmlns:a16="http://schemas.microsoft.com/office/drawing/2014/main" id="{4998C06C-75F9-D410-6860-2B7A1F86CDF9}"/>
                </a:ext>
              </a:extLst>
            </p:cNvPr>
            <p:cNvCxnSpPr/>
            <p:nvPr/>
          </p:nvCxnSpPr>
          <p:spPr>
            <a:xfrm>
              <a:off x="1459831" y="3657782"/>
              <a:ext cx="0" cy="480900"/>
            </a:xfrm>
            <a:prstGeom prst="line">
              <a:avLst/>
            </a:prstGeom>
            <a:ln w="63500" cap="rnd"/>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66A7BE7-6608-C54B-95B6-C15FBD4D63F7}"/>
              </a:ext>
            </a:extLst>
          </p:cNvPr>
          <p:cNvGrpSpPr/>
          <p:nvPr/>
        </p:nvGrpSpPr>
        <p:grpSpPr>
          <a:xfrm>
            <a:off x="3200400" y="3657782"/>
            <a:ext cx="1443790" cy="930261"/>
            <a:chOff x="1114926" y="3657782"/>
            <a:chExt cx="1443790" cy="930261"/>
          </a:xfrm>
        </p:grpSpPr>
        <p:sp>
          <p:nvSpPr>
            <p:cNvPr id="17" name="TextBox 16">
              <a:extLst>
                <a:ext uri="{FF2B5EF4-FFF2-40B4-BE49-F238E27FC236}">
                  <a16:creationId xmlns:a16="http://schemas.microsoft.com/office/drawing/2014/main" id="{0125D6C1-D294-C20A-C298-FE995806A4F3}"/>
                </a:ext>
              </a:extLst>
            </p:cNvPr>
            <p:cNvSpPr txBox="1"/>
            <p:nvPr/>
          </p:nvSpPr>
          <p:spPr>
            <a:xfrm>
              <a:off x="1114926" y="4218711"/>
              <a:ext cx="1443790" cy="369332"/>
            </a:xfrm>
            <a:prstGeom prst="rect">
              <a:avLst/>
            </a:prstGeom>
            <a:noFill/>
          </p:spPr>
          <p:txBody>
            <a:bodyPr wrap="square" rtlCol="0">
              <a:spAutoFit/>
            </a:bodyPr>
            <a:lstStyle/>
            <a:p>
              <a:r>
                <a:rPr lang="en-CH" dirty="0"/>
                <a:t>1960</a:t>
              </a:r>
            </a:p>
          </p:txBody>
        </p:sp>
        <p:cxnSp>
          <p:nvCxnSpPr>
            <p:cNvPr id="18" name="Straight Connector 17">
              <a:extLst>
                <a:ext uri="{FF2B5EF4-FFF2-40B4-BE49-F238E27FC236}">
                  <a16:creationId xmlns:a16="http://schemas.microsoft.com/office/drawing/2014/main" id="{BB79CCD7-E0B3-56B6-82EC-9FF95C6A6F96}"/>
                </a:ext>
              </a:extLst>
            </p:cNvPr>
            <p:cNvCxnSpPr/>
            <p:nvPr/>
          </p:nvCxnSpPr>
          <p:spPr>
            <a:xfrm>
              <a:off x="1459831" y="3657782"/>
              <a:ext cx="0" cy="480900"/>
            </a:xfrm>
            <a:prstGeom prst="line">
              <a:avLst/>
            </a:prstGeom>
            <a:ln w="63500" cap="rnd"/>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F6974D2-98F4-ED31-6865-8514A7DA04F1}"/>
              </a:ext>
            </a:extLst>
          </p:cNvPr>
          <p:cNvGrpSpPr/>
          <p:nvPr/>
        </p:nvGrpSpPr>
        <p:grpSpPr>
          <a:xfrm>
            <a:off x="4243137" y="3657782"/>
            <a:ext cx="1443790" cy="930261"/>
            <a:chOff x="1114926" y="3657782"/>
            <a:chExt cx="1443790" cy="930261"/>
          </a:xfrm>
        </p:grpSpPr>
        <p:sp>
          <p:nvSpPr>
            <p:cNvPr id="20" name="TextBox 19">
              <a:extLst>
                <a:ext uri="{FF2B5EF4-FFF2-40B4-BE49-F238E27FC236}">
                  <a16:creationId xmlns:a16="http://schemas.microsoft.com/office/drawing/2014/main" id="{D364B881-CDBF-B9DC-C098-4ADCDECD885F}"/>
                </a:ext>
              </a:extLst>
            </p:cNvPr>
            <p:cNvSpPr txBox="1"/>
            <p:nvPr/>
          </p:nvSpPr>
          <p:spPr>
            <a:xfrm>
              <a:off x="1114926" y="4218711"/>
              <a:ext cx="1443790" cy="369332"/>
            </a:xfrm>
            <a:prstGeom prst="rect">
              <a:avLst/>
            </a:prstGeom>
            <a:noFill/>
          </p:spPr>
          <p:txBody>
            <a:bodyPr wrap="square" rtlCol="0">
              <a:spAutoFit/>
            </a:bodyPr>
            <a:lstStyle/>
            <a:p>
              <a:r>
                <a:rPr lang="en-CH" dirty="0"/>
                <a:t>1970</a:t>
              </a:r>
            </a:p>
          </p:txBody>
        </p:sp>
        <p:cxnSp>
          <p:nvCxnSpPr>
            <p:cNvPr id="21" name="Straight Connector 20">
              <a:extLst>
                <a:ext uri="{FF2B5EF4-FFF2-40B4-BE49-F238E27FC236}">
                  <a16:creationId xmlns:a16="http://schemas.microsoft.com/office/drawing/2014/main" id="{A08F083E-D054-2F90-11CC-43559B903CD2}"/>
                </a:ext>
              </a:extLst>
            </p:cNvPr>
            <p:cNvCxnSpPr/>
            <p:nvPr/>
          </p:nvCxnSpPr>
          <p:spPr>
            <a:xfrm>
              <a:off x="1459831" y="3657782"/>
              <a:ext cx="0" cy="480900"/>
            </a:xfrm>
            <a:prstGeom prst="line">
              <a:avLst/>
            </a:prstGeom>
            <a:ln w="63500" cap="rnd"/>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4AD11088-95FA-77E1-8150-63D5690BA766}"/>
              </a:ext>
            </a:extLst>
          </p:cNvPr>
          <p:cNvGrpSpPr/>
          <p:nvPr/>
        </p:nvGrpSpPr>
        <p:grpSpPr>
          <a:xfrm>
            <a:off x="5285874" y="3657782"/>
            <a:ext cx="1443790" cy="930261"/>
            <a:chOff x="1114926" y="3657782"/>
            <a:chExt cx="1443790" cy="930261"/>
          </a:xfrm>
        </p:grpSpPr>
        <p:sp>
          <p:nvSpPr>
            <p:cNvPr id="23" name="TextBox 22">
              <a:extLst>
                <a:ext uri="{FF2B5EF4-FFF2-40B4-BE49-F238E27FC236}">
                  <a16:creationId xmlns:a16="http://schemas.microsoft.com/office/drawing/2014/main" id="{9BD5CEC6-264B-2EA3-4E2F-26DB116AA447}"/>
                </a:ext>
              </a:extLst>
            </p:cNvPr>
            <p:cNvSpPr txBox="1"/>
            <p:nvPr/>
          </p:nvSpPr>
          <p:spPr>
            <a:xfrm>
              <a:off x="1114926" y="4218711"/>
              <a:ext cx="1443790" cy="369332"/>
            </a:xfrm>
            <a:prstGeom prst="rect">
              <a:avLst/>
            </a:prstGeom>
            <a:noFill/>
          </p:spPr>
          <p:txBody>
            <a:bodyPr wrap="square" rtlCol="0">
              <a:spAutoFit/>
            </a:bodyPr>
            <a:lstStyle/>
            <a:p>
              <a:r>
                <a:rPr lang="en-CH" dirty="0"/>
                <a:t>1980</a:t>
              </a:r>
            </a:p>
          </p:txBody>
        </p:sp>
        <p:cxnSp>
          <p:nvCxnSpPr>
            <p:cNvPr id="24" name="Straight Connector 23">
              <a:extLst>
                <a:ext uri="{FF2B5EF4-FFF2-40B4-BE49-F238E27FC236}">
                  <a16:creationId xmlns:a16="http://schemas.microsoft.com/office/drawing/2014/main" id="{F4FAB60E-F36D-7731-D4B6-62465A24B4BB}"/>
                </a:ext>
              </a:extLst>
            </p:cNvPr>
            <p:cNvCxnSpPr/>
            <p:nvPr/>
          </p:nvCxnSpPr>
          <p:spPr>
            <a:xfrm>
              <a:off x="1459831" y="3657782"/>
              <a:ext cx="0" cy="480900"/>
            </a:xfrm>
            <a:prstGeom prst="line">
              <a:avLst/>
            </a:prstGeom>
            <a:ln w="63500" cap="rnd"/>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045B2F05-B073-1EEE-2EDB-C83675B510E0}"/>
              </a:ext>
            </a:extLst>
          </p:cNvPr>
          <p:cNvGrpSpPr/>
          <p:nvPr/>
        </p:nvGrpSpPr>
        <p:grpSpPr>
          <a:xfrm>
            <a:off x="6328611" y="3657782"/>
            <a:ext cx="1443790" cy="930261"/>
            <a:chOff x="1114926" y="3657782"/>
            <a:chExt cx="1443790" cy="930261"/>
          </a:xfrm>
        </p:grpSpPr>
        <p:sp>
          <p:nvSpPr>
            <p:cNvPr id="26" name="TextBox 25">
              <a:extLst>
                <a:ext uri="{FF2B5EF4-FFF2-40B4-BE49-F238E27FC236}">
                  <a16:creationId xmlns:a16="http://schemas.microsoft.com/office/drawing/2014/main" id="{4340A819-C2AA-9E37-4288-9CFEC1216CB3}"/>
                </a:ext>
              </a:extLst>
            </p:cNvPr>
            <p:cNvSpPr txBox="1"/>
            <p:nvPr/>
          </p:nvSpPr>
          <p:spPr>
            <a:xfrm>
              <a:off x="1114926" y="4218711"/>
              <a:ext cx="1443790" cy="369332"/>
            </a:xfrm>
            <a:prstGeom prst="rect">
              <a:avLst/>
            </a:prstGeom>
            <a:noFill/>
          </p:spPr>
          <p:txBody>
            <a:bodyPr wrap="square" rtlCol="0">
              <a:spAutoFit/>
            </a:bodyPr>
            <a:lstStyle/>
            <a:p>
              <a:r>
                <a:rPr lang="en-CH" dirty="0"/>
                <a:t>1990</a:t>
              </a:r>
            </a:p>
          </p:txBody>
        </p:sp>
        <p:cxnSp>
          <p:nvCxnSpPr>
            <p:cNvPr id="27" name="Straight Connector 26">
              <a:extLst>
                <a:ext uri="{FF2B5EF4-FFF2-40B4-BE49-F238E27FC236}">
                  <a16:creationId xmlns:a16="http://schemas.microsoft.com/office/drawing/2014/main" id="{9B5575CA-8486-E2EB-41D7-2256C865F50F}"/>
                </a:ext>
              </a:extLst>
            </p:cNvPr>
            <p:cNvCxnSpPr/>
            <p:nvPr/>
          </p:nvCxnSpPr>
          <p:spPr>
            <a:xfrm>
              <a:off x="1459831" y="3657782"/>
              <a:ext cx="0" cy="480900"/>
            </a:xfrm>
            <a:prstGeom prst="line">
              <a:avLst/>
            </a:prstGeom>
            <a:ln w="63500" cap="rnd"/>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121C7E3C-7509-3013-66D0-025674D83F65}"/>
              </a:ext>
            </a:extLst>
          </p:cNvPr>
          <p:cNvGrpSpPr/>
          <p:nvPr/>
        </p:nvGrpSpPr>
        <p:grpSpPr>
          <a:xfrm>
            <a:off x="7371348" y="3657782"/>
            <a:ext cx="1443790" cy="930261"/>
            <a:chOff x="1114926" y="3657782"/>
            <a:chExt cx="1443790" cy="930261"/>
          </a:xfrm>
        </p:grpSpPr>
        <p:sp>
          <p:nvSpPr>
            <p:cNvPr id="29" name="TextBox 28">
              <a:extLst>
                <a:ext uri="{FF2B5EF4-FFF2-40B4-BE49-F238E27FC236}">
                  <a16:creationId xmlns:a16="http://schemas.microsoft.com/office/drawing/2014/main" id="{065AACAB-7079-ACF9-23C2-C08D5BC3F07D}"/>
                </a:ext>
              </a:extLst>
            </p:cNvPr>
            <p:cNvSpPr txBox="1"/>
            <p:nvPr/>
          </p:nvSpPr>
          <p:spPr>
            <a:xfrm>
              <a:off x="1114926" y="4218711"/>
              <a:ext cx="1443790" cy="369332"/>
            </a:xfrm>
            <a:prstGeom prst="rect">
              <a:avLst/>
            </a:prstGeom>
            <a:noFill/>
          </p:spPr>
          <p:txBody>
            <a:bodyPr wrap="square" rtlCol="0">
              <a:spAutoFit/>
            </a:bodyPr>
            <a:lstStyle/>
            <a:p>
              <a:r>
                <a:rPr lang="en-CH" dirty="0"/>
                <a:t>2000</a:t>
              </a:r>
            </a:p>
          </p:txBody>
        </p:sp>
        <p:cxnSp>
          <p:nvCxnSpPr>
            <p:cNvPr id="30" name="Straight Connector 29">
              <a:extLst>
                <a:ext uri="{FF2B5EF4-FFF2-40B4-BE49-F238E27FC236}">
                  <a16:creationId xmlns:a16="http://schemas.microsoft.com/office/drawing/2014/main" id="{C7B05246-1CF1-14C4-A0B2-CC38BD503581}"/>
                </a:ext>
              </a:extLst>
            </p:cNvPr>
            <p:cNvCxnSpPr/>
            <p:nvPr/>
          </p:nvCxnSpPr>
          <p:spPr>
            <a:xfrm>
              <a:off x="1459831" y="3657782"/>
              <a:ext cx="0" cy="480900"/>
            </a:xfrm>
            <a:prstGeom prst="line">
              <a:avLst/>
            </a:prstGeom>
            <a:ln w="63500" cap="rnd"/>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8376C602-66DF-E358-E018-0FDDE284C3A3}"/>
              </a:ext>
            </a:extLst>
          </p:cNvPr>
          <p:cNvGrpSpPr/>
          <p:nvPr/>
        </p:nvGrpSpPr>
        <p:grpSpPr>
          <a:xfrm>
            <a:off x="8414085" y="3657782"/>
            <a:ext cx="1443790" cy="930261"/>
            <a:chOff x="1114926" y="3657782"/>
            <a:chExt cx="1443790" cy="930261"/>
          </a:xfrm>
        </p:grpSpPr>
        <p:sp>
          <p:nvSpPr>
            <p:cNvPr id="32" name="TextBox 31">
              <a:extLst>
                <a:ext uri="{FF2B5EF4-FFF2-40B4-BE49-F238E27FC236}">
                  <a16:creationId xmlns:a16="http://schemas.microsoft.com/office/drawing/2014/main" id="{52C711AA-A885-11A5-1AE8-062958532037}"/>
                </a:ext>
              </a:extLst>
            </p:cNvPr>
            <p:cNvSpPr txBox="1"/>
            <p:nvPr/>
          </p:nvSpPr>
          <p:spPr>
            <a:xfrm>
              <a:off x="1114926" y="4218711"/>
              <a:ext cx="1443790" cy="369332"/>
            </a:xfrm>
            <a:prstGeom prst="rect">
              <a:avLst/>
            </a:prstGeom>
            <a:noFill/>
          </p:spPr>
          <p:txBody>
            <a:bodyPr wrap="square" rtlCol="0">
              <a:spAutoFit/>
            </a:bodyPr>
            <a:lstStyle/>
            <a:p>
              <a:r>
                <a:rPr lang="en-CH" dirty="0"/>
                <a:t>2010</a:t>
              </a:r>
            </a:p>
          </p:txBody>
        </p:sp>
        <p:cxnSp>
          <p:nvCxnSpPr>
            <p:cNvPr id="33" name="Straight Connector 32">
              <a:extLst>
                <a:ext uri="{FF2B5EF4-FFF2-40B4-BE49-F238E27FC236}">
                  <a16:creationId xmlns:a16="http://schemas.microsoft.com/office/drawing/2014/main" id="{E070A09C-27D0-6BFC-3578-405094B50E4E}"/>
                </a:ext>
              </a:extLst>
            </p:cNvPr>
            <p:cNvCxnSpPr/>
            <p:nvPr/>
          </p:nvCxnSpPr>
          <p:spPr>
            <a:xfrm>
              <a:off x="1459831" y="3657782"/>
              <a:ext cx="0" cy="480900"/>
            </a:xfrm>
            <a:prstGeom prst="line">
              <a:avLst/>
            </a:prstGeom>
            <a:ln w="63500" cap="rnd"/>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80F57F4B-EFCA-D8B7-FC00-9061C3271460}"/>
              </a:ext>
            </a:extLst>
          </p:cNvPr>
          <p:cNvGrpSpPr/>
          <p:nvPr/>
        </p:nvGrpSpPr>
        <p:grpSpPr>
          <a:xfrm>
            <a:off x="9456819" y="3657782"/>
            <a:ext cx="1443790" cy="930261"/>
            <a:chOff x="1114926" y="3657782"/>
            <a:chExt cx="1443790" cy="930261"/>
          </a:xfrm>
        </p:grpSpPr>
        <p:sp>
          <p:nvSpPr>
            <p:cNvPr id="35" name="TextBox 34">
              <a:extLst>
                <a:ext uri="{FF2B5EF4-FFF2-40B4-BE49-F238E27FC236}">
                  <a16:creationId xmlns:a16="http://schemas.microsoft.com/office/drawing/2014/main" id="{C5791D06-5671-1026-C390-7890E5604321}"/>
                </a:ext>
              </a:extLst>
            </p:cNvPr>
            <p:cNvSpPr txBox="1"/>
            <p:nvPr/>
          </p:nvSpPr>
          <p:spPr>
            <a:xfrm>
              <a:off x="1114926" y="4218711"/>
              <a:ext cx="1443790" cy="369332"/>
            </a:xfrm>
            <a:prstGeom prst="rect">
              <a:avLst/>
            </a:prstGeom>
            <a:noFill/>
          </p:spPr>
          <p:txBody>
            <a:bodyPr wrap="square" rtlCol="0">
              <a:spAutoFit/>
            </a:bodyPr>
            <a:lstStyle/>
            <a:p>
              <a:r>
                <a:rPr lang="en-CH" dirty="0"/>
                <a:t>2020</a:t>
              </a:r>
            </a:p>
          </p:txBody>
        </p:sp>
        <p:cxnSp>
          <p:nvCxnSpPr>
            <p:cNvPr id="36" name="Straight Connector 35">
              <a:extLst>
                <a:ext uri="{FF2B5EF4-FFF2-40B4-BE49-F238E27FC236}">
                  <a16:creationId xmlns:a16="http://schemas.microsoft.com/office/drawing/2014/main" id="{037DCB0B-5466-DC63-EB7E-018AD8903EEC}"/>
                </a:ext>
              </a:extLst>
            </p:cNvPr>
            <p:cNvCxnSpPr/>
            <p:nvPr/>
          </p:nvCxnSpPr>
          <p:spPr>
            <a:xfrm>
              <a:off x="1459831" y="3657782"/>
              <a:ext cx="0" cy="480900"/>
            </a:xfrm>
            <a:prstGeom prst="line">
              <a:avLst/>
            </a:prstGeom>
            <a:ln w="63500" cap="rnd"/>
          </p:spPr>
          <p:style>
            <a:lnRef idx="1">
              <a:schemeClr val="accent1"/>
            </a:lnRef>
            <a:fillRef idx="0">
              <a:schemeClr val="accent1"/>
            </a:fillRef>
            <a:effectRef idx="0">
              <a:schemeClr val="accent1"/>
            </a:effectRef>
            <a:fontRef idx="minor">
              <a:schemeClr val="tx1"/>
            </a:fontRef>
          </p:style>
        </p:cxnSp>
      </p:grpSp>
      <p:sp>
        <p:nvSpPr>
          <p:cNvPr id="37" name="Rounded Rectangle 36">
            <a:extLst>
              <a:ext uri="{FF2B5EF4-FFF2-40B4-BE49-F238E27FC236}">
                <a16:creationId xmlns:a16="http://schemas.microsoft.com/office/drawing/2014/main" id="{50A30A0D-FCCE-BB7E-05D2-647D07186D34}"/>
              </a:ext>
            </a:extLst>
          </p:cNvPr>
          <p:cNvSpPr/>
          <p:nvPr/>
        </p:nvSpPr>
        <p:spPr>
          <a:xfrm>
            <a:off x="9409488" y="1901861"/>
            <a:ext cx="2021306" cy="850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t>Microservices.... </a:t>
            </a:r>
          </a:p>
        </p:txBody>
      </p:sp>
      <p:cxnSp>
        <p:nvCxnSpPr>
          <p:cNvPr id="38" name="Straight Arrow Connector 37">
            <a:extLst>
              <a:ext uri="{FF2B5EF4-FFF2-40B4-BE49-F238E27FC236}">
                <a16:creationId xmlns:a16="http://schemas.microsoft.com/office/drawing/2014/main" id="{CD549337-26F1-D80C-6334-155D27FE104B}"/>
              </a:ext>
            </a:extLst>
          </p:cNvPr>
          <p:cNvCxnSpPr>
            <a:cxnSpLocks/>
            <a:stCxn id="37" idx="2"/>
          </p:cNvCxnSpPr>
          <p:nvPr/>
        </p:nvCxnSpPr>
        <p:spPr>
          <a:xfrm flipH="1">
            <a:off x="9409488" y="2752093"/>
            <a:ext cx="1010653" cy="70027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9" name="Left Brace 38">
            <a:extLst>
              <a:ext uri="{FF2B5EF4-FFF2-40B4-BE49-F238E27FC236}">
                <a16:creationId xmlns:a16="http://schemas.microsoft.com/office/drawing/2014/main" id="{227659D5-288B-5FED-706A-76EAA8B9CE12}"/>
              </a:ext>
            </a:extLst>
          </p:cNvPr>
          <p:cNvSpPr/>
          <p:nvPr/>
        </p:nvSpPr>
        <p:spPr>
          <a:xfrm rot="5400000">
            <a:off x="1551802" y="2645920"/>
            <a:ext cx="841953" cy="1059574"/>
          </a:xfrm>
          <a:prstGeom prst="leftBrace">
            <a:avLst>
              <a:gd name="adj1" fmla="val 8333"/>
              <a:gd name="adj2" fmla="val 47330"/>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40" name="Rounded Rectangle 39">
            <a:extLst>
              <a:ext uri="{FF2B5EF4-FFF2-40B4-BE49-F238E27FC236}">
                <a16:creationId xmlns:a16="http://schemas.microsoft.com/office/drawing/2014/main" id="{5D3E1239-CF39-19A8-CE6A-DAA7F5965506}"/>
              </a:ext>
            </a:extLst>
          </p:cNvPr>
          <p:cNvSpPr/>
          <p:nvPr/>
        </p:nvSpPr>
        <p:spPr>
          <a:xfrm>
            <a:off x="6872433" y="900042"/>
            <a:ext cx="2021306" cy="18520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t>APIs tightly associated with web development (REST)</a:t>
            </a:r>
          </a:p>
        </p:txBody>
      </p:sp>
      <p:sp>
        <p:nvSpPr>
          <p:cNvPr id="44" name="Rounded Rectangle 43">
            <a:extLst>
              <a:ext uri="{FF2B5EF4-FFF2-40B4-BE49-F238E27FC236}">
                <a16:creationId xmlns:a16="http://schemas.microsoft.com/office/drawing/2014/main" id="{968D7094-F6D7-C8CD-BEBC-5568F66FC0B9}"/>
              </a:ext>
            </a:extLst>
          </p:cNvPr>
          <p:cNvSpPr/>
          <p:nvPr/>
        </p:nvSpPr>
        <p:spPr>
          <a:xfrm>
            <a:off x="3657599" y="1901861"/>
            <a:ext cx="2021306" cy="850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t>Developped to simplify interfaces</a:t>
            </a:r>
          </a:p>
        </p:txBody>
      </p:sp>
      <p:cxnSp>
        <p:nvCxnSpPr>
          <p:cNvPr id="45" name="Straight Arrow Connector 44">
            <a:extLst>
              <a:ext uri="{FF2B5EF4-FFF2-40B4-BE49-F238E27FC236}">
                <a16:creationId xmlns:a16="http://schemas.microsoft.com/office/drawing/2014/main" id="{9C82087F-28CA-1AAE-2E3C-329B100F8EEB}"/>
              </a:ext>
            </a:extLst>
          </p:cNvPr>
          <p:cNvCxnSpPr>
            <a:cxnSpLocks/>
            <a:stCxn id="44" idx="2"/>
          </p:cNvCxnSpPr>
          <p:nvPr/>
        </p:nvCxnSpPr>
        <p:spPr>
          <a:xfrm flipH="1">
            <a:off x="3753853" y="2752093"/>
            <a:ext cx="914399" cy="87316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A362A14-621E-F0CD-2F22-B2565EC754F7}"/>
              </a:ext>
            </a:extLst>
          </p:cNvPr>
          <p:cNvCxnSpPr>
            <a:cxnSpLocks/>
            <a:stCxn id="40" idx="2"/>
          </p:cNvCxnSpPr>
          <p:nvPr/>
        </p:nvCxnSpPr>
        <p:spPr>
          <a:xfrm flipH="1">
            <a:off x="7716253" y="2752093"/>
            <a:ext cx="166833" cy="84459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45C3F18A-2A1E-A085-4031-BE35A4CC998D}"/>
              </a:ext>
            </a:extLst>
          </p:cNvPr>
          <p:cNvSpPr/>
          <p:nvPr/>
        </p:nvSpPr>
        <p:spPr>
          <a:xfrm>
            <a:off x="951297" y="1901861"/>
            <a:ext cx="2021306" cy="850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t>First mentions (but not called APIs)</a:t>
            </a:r>
          </a:p>
        </p:txBody>
      </p:sp>
      <p:sp>
        <p:nvSpPr>
          <p:cNvPr id="52" name="Rounded Rectangle 51">
            <a:extLst>
              <a:ext uri="{FF2B5EF4-FFF2-40B4-BE49-F238E27FC236}">
                <a16:creationId xmlns:a16="http://schemas.microsoft.com/office/drawing/2014/main" id="{E92D866F-98B7-93B8-255F-A9A17D7AD75C}"/>
              </a:ext>
            </a:extLst>
          </p:cNvPr>
          <p:cNvSpPr/>
          <p:nvPr/>
        </p:nvSpPr>
        <p:spPr>
          <a:xfrm>
            <a:off x="5982417" y="5284821"/>
            <a:ext cx="2021306" cy="12629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t>Dissertation by Roy Fielding</a:t>
            </a:r>
          </a:p>
        </p:txBody>
      </p:sp>
      <p:cxnSp>
        <p:nvCxnSpPr>
          <p:cNvPr id="53" name="Straight Arrow Connector 52">
            <a:extLst>
              <a:ext uri="{FF2B5EF4-FFF2-40B4-BE49-F238E27FC236}">
                <a16:creationId xmlns:a16="http://schemas.microsoft.com/office/drawing/2014/main" id="{7CD64EBB-5A75-58CE-C32B-B67A27354443}"/>
              </a:ext>
            </a:extLst>
          </p:cNvPr>
          <p:cNvCxnSpPr>
            <a:cxnSpLocks/>
            <a:stCxn id="52" idx="0"/>
          </p:cNvCxnSpPr>
          <p:nvPr/>
        </p:nvCxnSpPr>
        <p:spPr>
          <a:xfrm flipV="1">
            <a:off x="6993070" y="4736592"/>
            <a:ext cx="723183" cy="54822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17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P spid="44" grpId="0" animBg="1"/>
      <p:bldP spid="6" grpId="0" animBg="1"/>
      <p:bldP spid="5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0C8E-AA06-3DE4-4AE3-4F8B6F18658F}"/>
              </a:ext>
            </a:extLst>
          </p:cNvPr>
          <p:cNvSpPr>
            <a:spLocks noGrp="1"/>
          </p:cNvSpPr>
          <p:nvPr>
            <p:ph type="title"/>
          </p:nvPr>
        </p:nvSpPr>
        <p:spPr>
          <a:xfrm>
            <a:off x="923256" y="173236"/>
            <a:ext cx="10515600" cy="1325563"/>
          </a:xfrm>
        </p:spPr>
        <p:txBody>
          <a:bodyPr/>
          <a:lstStyle/>
          <a:p>
            <a:r>
              <a:rPr lang="en-GB" dirty="0"/>
              <a:t>What can I use an API for? </a:t>
            </a:r>
            <a:endParaRPr lang="en-CH" dirty="0"/>
          </a:p>
        </p:txBody>
      </p:sp>
      <p:pic>
        <p:nvPicPr>
          <p:cNvPr id="5" name="Picture 4" descr="A black background with a black square&#10;&#10;Description automatically generated with medium confidence">
            <a:extLst>
              <a:ext uri="{FF2B5EF4-FFF2-40B4-BE49-F238E27FC236}">
                <a16:creationId xmlns:a16="http://schemas.microsoft.com/office/drawing/2014/main" id="{2A0DBDE3-C8C0-A65B-82DD-E1A8CCE96DB2}"/>
              </a:ext>
            </a:extLst>
          </p:cNvPr>
          <p:cNvPicPr>
            <a:picLocks noChangeAspect="1"/>
          </p:cNvPicPr>
          <p:nvPr/>
        </p:nvPicPr>
        <p:blipFill rotWithShape="1">
          <a:blip r:embed="rId3">
            <a:lum bright="70000" contrast="-70000"/>
          </a:blip>
          <a:srcRect l="12222" r="14815" b="14815"/>
          <a:stretch/>
        </p:blipFill>
        <p:spPr>
          <a:xfrm>
            <a:off x="9311096" y="1322292"/>
            <a:ext cx="1511604" cy="1764816"/>
          </a:xfrm>
          <a:prstGeom prst="rect">
            <a:avLst/>
          </a:prstGeom>
        </p:spPr>
      </p:pic>
      <p:pic>
        <p:nvPicPr>
          <p:cNvPr id="7" name="Picture 6" descr="A black background with white text&#10;&#10;Description automatically generated">
            <a:extLst>
              <a:ext uri="{FF2B5EF4-FFF2-40B4-BE49-F238E27FC236}">
                <a16:creationId xmlns:a16="http://schemas.microsoft.com/office/drawing/2014/main" id="{DA6B686D-F95E-D47D-06EB-5DAD7F7FC543}"/>
              </a:ext>
            </a:extLst>
          </p:cNvPr>
          <p:cNvPicPr>
            <a:picLocks noChangeAspect="1"/>
          </p:cNvPicPr>
          <p:nvPr/>
        </p:nvPicPr>
        <p:blipFill rotWithShape="1">
          <a:blip r:embed="rId4">
            <a:lum bright="70000" contrast="-70000"/>
          </a:blip>
          <a:srcRect l="2963" t="5324" r="4814" b="16667"/>
          <a:stretch/>
        </p:blipFill>
        <p:spPr>
          <a:xfrm>
            <a:off x="9013547" y="4264849"/>
            <a:ext cx="2025000" cy="1712914"/>
          </a:xfrm>
          <a:prstGeom prst="rect">
            <a:avLst/>
          </a:prstGeom>
        </p:spPr>
      </p:pic>
      <p:cxnSp>
        <p:nvCxnSpPr>
          <p:cNvPr id="8" name="Straight Arrow Connector 7">
            <a:extLst>
              <a:ext uri="{FF2B5EF4-FFF2-40B4-BE49-F238E27FC236}">
                <a16:creationId xmlns:a16="http://schemas.microsoft.com/office/drawing/2014/main" id="{D2B33203-6E1E-1C61-C18A-9F66D8541BC9}"/>
              </a:ext>
            </a:extLst>
          </p:cNvPr>
          <p:cNvCxnSpPr>
            <a:cxnSpLocks/>
            <a:stCxn id="5" idx="2"/>
          </p:cNvCxnSpPr>
          <p:nvPr/>
        </p:nvCxnSpPr>
        <p:spPr>
          <a:xfrm flipH="1">
            <a:off x="10026047" y="3087108"/>
            <a:ext cx="40851" cy="1046164"/>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black background with a black square&#10;&#10;Description automatically generated with medium confidence">
            <a:extLst>
              <a:ext uri="{FF2B5EF4-FFF2-40B4-BE49-F238E27FC236}">
                <a16:creationId xmlns:a16="http://schemas.microsoft.com/office/drawing/2014/main" id="{9FB37F3B-08C9-FFB5-821A-68EB2479D844}"/>
              </a:ext>
            </a:extLst>
          </p:cNvPr>
          <p:cNvPicPr>
            <a:picLocks noChangeAspect="1"/>
          </p:cNvPicPr>
          <p:nvPr/>
        </p:nvPicPr>
        <p:blipFill rotWithShape="1">
          <a:blip r:embed="rId5">
            <a:lum bright="70000" contrast="-70000"/>
          </a:blip>
          <a:srcRect l="7037" r="3950" b="15741"/>
          <a:stretch/>
        </p:blipFill>
        <p:spPr>
          <a:xfrm>
            <a:off x="3444470" y="2382836"/>
            <a:ext cx="2210366" cy="2092328"/>
          </a:xfrm>
          <a:prstGeom prst="rect">
            <a:avLst/>
          </a:prstGeom>
        </p:spPr>
      </p:pic>
      <p:pic>
        <p:nvPicPr>
          <p:cNvPr id="14" name="Picture 13" descr="A black background with a black square&#10;&#10;Description automatically generated with medium confidence">
            <a:extLst>
              <a:ext uri="{FF2B5EF4-FFF2-40B4-BE49-F238E27FC236}">
                <a16:creationId xmlns:a16="http://schemas.microsoft.com/office/drawing/2014/main" id="{AFBF8097-583A-B084-8F6C-B8DFC8EE1427}"/>
              </a:ext>
            </a:extLst>
          </p:cNvPr>
          <p:cNvPicPr>
            <a:picLocks noChangeAspect="1"/>
          </p:cNvPicPr>
          <p:nvPr/>
        </p:nvPicPr>
        <p:blipFill rotWithShape="1">
          <a:blip r:embed="rId6">
            <a:lum bright="70000" contrast="-70000"/>
          </a:blip>
          <a:srcRect l="7038" t="10995" r="9629" b="25555"/>
          <a:stretch/>
        </p:blipFill>
        <p:spPr>
          <a:xfrm>
            <a:off x="219168" y="2695575"/>
            <a:ext cx="1926544" cy="1466850"/>
          </a:xfrm>
          <a:prstGeom prst="rect">
            <a:avLst/>
          </a:prstGeom>
        </p:spPr>
      </p:pic>
      <p:cxnSp>
        <p:nvCxnSpPr>
          <p:cNvPr id="17" name="Straight Arrow Connector 16">
            <a:extLst>
              <a:ext uri="{FF2B5EF4-FFF2-40B4-BE49-F238E27FC236}">
                <a16:creationId xmlns:a16="http://schemas.microsoft.com/office/drawing/2014/main" id="{D658E0D9-1ADD-1C62-B922-F8B87CE4696E}"/>
              </a:ext>
            </a:extLst>
          </p:cNvPr>
          <p:cNvCxnSpPr>
            <a:cxnSpLocks/>
            <a:endCxn id="14" idx="3"/>
          </p:cNvCxnSpPr>
          <p:nvPr/>
        </p:nvCxnSpPr>
        <p:spPr>
          <a:xfrm flipH="1">
            <a:off x="2145712" y="3429000"/>
            <a:ext cx="1169898" cy="0"/>
          </a:xfrm>
          <a:prstGeom prst="straightConnector1">
            <a:avLst/>
          </a:prstGeom>
          <a:ln w="1016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E0D697A-048E-4BFC-0635-C5706BC08769}"/>
              </a:ext>
            </a:extLst>
          </p:cNvPr>
          <p:cNvSpPr txBox="1"/>
          <p:nvPr/>
        </p:nvSpPr>
        <p:spPr>
          <a:xfrm>
            <a:off x="1277106" y="4638306"/>
            <a:ext cx="3313856" cy="461665"/>
          </a:xfrm>
          <a:prstGeom prst="rect">
            <a:avLst/>
          </a:prstGeom>
          <a:noFill/>
        </p:spPr>
        <p:txBody>
          <a:bodyPr wrap="none" rtlCol="0">
            <a:spAutoFit/>
          </a:bodyPr>
          <a:lstStyle/>
          <a:p>
            <a:r>
              <a:rPr lang="en-CH" sz="2400" dirty="0"/>
              <a:t>Getting and sending data</a:t>
            </a:r>
          </a:p>
        </p:txBody>
      </p:sp>
      <p:sp>
        <p:nvSpPr>
          <p:cNvPr id="22" name="TextBox 21">
            <a:extLst>
              <a:ext uri="{FF2B5EF4-FFF2-40B4-BE49-F238E27FC236}">
                <a16:creationId xmlns:a16="http://schemas.microsoft.com/office/drawing/2014/main" id="{C2223CD1-5DEF-CF1B-D04D-C5DC48A1768F}"/>
              </a:ext>
            </a:extLst>
          </p:cNvPr>
          <p:cNvSpPr txBox="1"/>
          <p:nvPr/>
        </p:nvSpPr>
        <p:spPr>
          <a:xfrm>
            <a:off x="7141090" y="2962096"/>
            <a:ext cx="2413468" cy="1200329"/>
          </a:xfrm>
          <a:prstGeom prst="rect">
            <a:avLst/>
          </a:prstGeom>
          <a:noFill/>
        </p:spPr>
        <p:txBody>
          <a:bodyPr wrap="square" rtlCol="0">
            <a:spAutoFit/>
          </a:bodyPr>
          <a:lstStyle/>
          <a:p>
            <a:r>
              <a:rPr lang="en-CH" sz="2400" dirty="0"/>
              <a:t>Programmatically controllng software</a:t>
            </a:r>
          </a:p>
        </p:txBody>
      </p:sp>
    </p:spTree>
    <p:extLst>
      <p:ext uri="{BB962C8B-B14F-4D97-AF65-F5344CB8AC3E}">
        <p14:creationId xmlns:p14="http://schemas.microsoft.com/office/powerpoint/2010/main" val="1783882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ncil on a blueprint&#10;&#10;Description automatically generated">
            <a:extLst>
              <a:ext uri="{FF2B5EF4-FFF2-40B4-BE49-F238E27FC236}">
                <a16:creationId xmlns:a16="http://schemas.microsoft.com/office/drawing/2014/main" id="{B7556541-075D-D617-4B17-F929D198AB1F}"/>
              </a:ext>
            </a:extLst>
          </p:cNvPr>
          <p:cNvPicPr>
            <a:picLocks noChangeAspect="1"/>
          </p:cNvPicPr>
          <p:nvPr/>
        </p:nvPicPr>
        <p:blipFill rotWithShape="1">
          <a:blip r:embed="rId3"/>
          <a:srcRect l="15779" r="31562" b="-2"/>
          <a:stretch/>
        </p:blipFill>
        <p:spPr>
          <a:xfrm>
            <a:off x="-1" y="-2"/>
            <a:ext cx="5410198" cy="6858002"/>
          </a:xfrm>
          <a:prstGeom prst="rect">
            <a:avLst/>
          </a:prstGeom>
        </p:spPr>
      </p:pic>
      <p:sp useBgFill="1">
        <p:nvSpPr>
          <p:cNvPr id="16" name="Rectangle 15">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B9F596-BC68-EC0F-C6AC-A4EE82DCDE33}"/>
              </a:ext>
            </a:extLst>
          </p:cNvPr>
          <p:cNvSpPr>
            <a:spLocks noGrp="1"/>
          </p:cNvSpPr>
          <p:nvPr>
            <p:ph type="title"/>
          </p:nvPr>
        </p:nvSpPr>
        <p:spPr>
          <a:xfrm>
            <a:off x="6115317" y="405685"/>
            <a:ext cx="5464968" cy="1559301"/>
          </a:xfrm>
        </p:spPr>
        <p:txBody>
          <a:bodyPr>
            <a:normAutofit/>
          </a:bodyPr>
          <a:lstStyle/>
          <a:p>
            <a:r>
              <a:rPr lang="en-CH" sz="4000"/>
              <a:t>What is a REST API?</a:t>
            </a:r>
          </a:p>
        </p:txBody>
      </p:sp>
      <p:sp>
        <p:nvSpPr>
          <p:cNvPr id="3" name="Content Placeholder 2">
            <a:extLst>
              <a:ext uri="{FF2B5EF4-FFF2-40B4-BE49-F238E27FC236}">
                <a16:creationId xmlns:a16="http://schemas.microsoft.com/office/drawing/2014/main" id="{BC3050A2-C846-DC9C-8277-C0F3A90E5C40}"/>
              </a:ext>
            </a:extLst>
          </p:cNvPr>
          <p:cNvSpPr>
            <a:spLocks noGrp="1"/>
          </p:cNvSpPr>
          <p:nvPr>
            <p:ph idx="1"/>
          </p:nvPr>
        </p:nvSpPr>
        <p:spPr>
          <a:xfrm>
            <a:off x="6177428" y="1913470"/>
            <a:ext cx="5247340" cy="3496878"/>
          </a:xfrm>
        </p:spPr>
        <p:txBody>
          <a:bodyPr anchor="ctr">
            <a:normAutofit/>
          </a:bodyPr>
          <a:lstStyle/>
          <a:p>
            <a:r>
              <a:rPr lang="en-GB" sz="2400" b="1" dirty="0"/>
              <a:t>Representational State Transfer </a:t>
            </a:r>
            <a:r>
              <a:rPr lang="en-GB" sz="2400" dirty="0"/>
              <a:t>Application Programmatic Interface</a:t>
            </a:r>
          </a:p>
          <a:p>
            <a:r>
              <a:rPr lang="en-GB" sz="2400" dirty="0"/>
              <a:t>This is generally the common meaning of API nowadays</a:t>
            </a:r>
          </a:p>
          <a:p>
            <a:r>
              <a:rPr lang="en-CH" sz="2400" dirty="0"/>
              <a:t>Adhere to a structured set of principles</a:t>
            </a:r>
          </a:p>
        </p:txBody>
      </p:sp>
      <p:sp>
        <p:nvSpPr>
          <p:cNvPr id="7" name="TextBox 6">
            <a:extLst>
              <a:ext uri="{FF2B5EF4-FFF2-40B4-BE49-F238E27FC236}">
                <a16:creationId xmlns:a16="http://schemas.microsoft.com/office/drawing/2014/main" id="{FD7EF735-018D-1A25-AA5E-9FDBC0A4CF8D}"/>
              </a:ext>
            </a:extLst>
          </p:cNvPr>
          <p:cNvSpPr txBox="1"/>
          <p:nvPr/>
        </p:nvSpPr>
        <p:spPr>
          <a:xfrm>
            <a:off x="3544" y="6488669"/>
            <a:ext cx="6092456" cy="369332"/>
          </a:xfrm>
          <a:prstGeom prst="rect">
            <a:avLst/>
          </a:prstGeom>
          <a:noFill/>
        </p:spPr>
        <p:txBody>
          <a:bodyPr wrap="square">
            <a:spAutoFit/>
          </a:bodyPr>
          <a:lstStyle/>
          <a:p>
            <a:pPr>
              <a:spcAft>
                <a:spcPts val="600"/>
              </a:spcAft>
            </a:pPr>
            <a:r>
              <a:rPr lang="en-GB" dirty="0"/>
              <a:t>Photo by </a:t>
            </a:r>
            <a:r>
              <a:rPr lang="en-GB" dirty="0">
                <a:hlinkClick r:id="rId4"/>
              </a:rPr>
              <a:t>Sven Mieke</a:t>
            </a:r>
            <a:r>
              <a:rPr lang="en-GB" dirty="0"/>
              <a:t> on </a:t>
            </a:r>
            <a:r>
              <a:rPr lang="en-GB" dirty="0">
                <a:hlinkClick r:id="rId5"/>
              </a:rPr>
              <a:t>Unsplash</a:t>
            </a:r>
            <a:r>
              <a:rPr lang="en-GB" dirty="0"/>
              <a:t> </a:t>
            </a:r>
            <a:endParaRPr lang="en-CH" dirty="0"/>
          </a:p>
        </p:txBody>
      </p:sp>
    </p:spTree>
    <p:extLst>
      <p:ext uri="{BB962C8B-B14F-4D97-AF65-F5344CB8AC3E}">
        <p14:creationId xmlns:p14="http://schemas.microsoft.com/office/powerpoint/2010/main" val="51547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E16D0-B859-8239-F856-764486E7FC7A}"/>
              </a:ext>
            </a:extLst>
          </p:cNvPr>
          <p:cNvSpPr>
            <a:spLocks noGrp="1"/>
          </p:cNvSpPr>
          <p:nvPr>
            <p:ph type="title"/>
          </p:nvPr>
        </p:nvSpPr>
        <p:spPr/>
        <p:txBody>
          <a:bodyPr/>
          <a:lstStyle/>
          <a:p>
            <a:r>
              <a:rPr lang="en-CH" dirty="0"/>
              <a:t>Representational  State transfer? Concept</a:t>
            </a:r>
          </a:p>
        </p:txBody>
      </p:sp>
      <p:grpSp>
        <p:nvGrpSpPr>
          <p:cNvPr id="22" name="Group 21">
            <a:extLst>
              <a:ext uri="{FF2B5EF4-FFF2-40B4-BE49-F238E27FC236}">
                <a16:creationId xmlns:a16="http://schemas.microsoft.com/office/drawing/2014/main" id="{DC9A4D84-A5FF-537A-35AD-F6F92EB5AEBE}"/>
              </a:ext>
            </a:extLst>
          </p:cNvPr>
          <p:cNvGrpSpPr/>
          <p:nvPr/>
        </p:nvGrpSpPr>
        <p:grpSpPr>
          <a:xfrm>
            <a:off x="8328058" y="1828514"/>
            <a:ext cx="3025742" cy="2735489"/>
            <a:chOff x="8053384" y="2525183"/>
            <a:chExt cx="3025742" cy="2735489"/>
          </a:xfrm>
        </p:grpSpPr>
        <p:pic>
          <p:nvPicPr>
            <p:cNvPr id="5" name="Picture 4" descr="A black background with a black square&#10;&#10;Description automatically generated with medium confidence">
              <a:extLst>
                <a:ext uri="{FF2B5EF4-FFF2-40B4-BE49-F238E27FC236}">
                  <a16:creationId xmlns:a16="http://schemas.microsoft.com/office/drawing/2014/main" id="{B2BA363D-7870-4532-845A-D4D48A91B304}"/>
                </a:ext>
              </a:extLst>
            </p:cNvPr>
            <p:cNvPicPr>
              <a:picLocks noChangeAspect="1"/>
            </p:cNvPicPr>
            <p:nvPr/>
          </p:nvPicPr>
          <p:blipFill rotWithShape="1">
            <a:blip r:embed="rId3">
              <a:lum bright="70000" contrast="-70000"/>
            </a:blip>
            <a:srcRect l="6711" t="13333" r="7422" b="26400"/>
            <a:stretch/>
          </p:blipFill>
          <p:spPr>
            <a:xfrm>
              <a:off x="8053384" y="2525183"/>
              <a:ext cx="3025742" cy="2123658"/>
            </a:xfrm>
            <a:prstGeom prst="rect">
              <a:avLst/>
            </a:prstGeom>
          </p:spPr>
        </p:pic>
        <p:sp>
          <p:nvSpPr>
            <p:cNvPr id="6" name="TextBox 5">
              <a:extLst>
                <a:ext uri="{FF2B5EF4-FFF2-40B4-BE49-F238E27FC236}">
                  <a16:creationId xmlns:a16="http://schemas.microsoft.com/office/drawing/2014/main" id="{8E1FD9B5-6685-B15A-292A-B78E2AA6B8A1}"/>
                </a:ext>
              </a:extLst>
            </p:cNvPr>
            <p:cNvSpPr txBox="1"/>
            <p:nvPr/>
          </p:nvSpPr>
          <p:spPr>
            <a:xfrm>
              <a:off x="9044028" y="4799007"/>
              <a:ext cx="1330557" cy="461665"/>
            </a:xfrm>
            <a:prstGeom prst="rect">
              <a:avLst/>
            </a:prstGeom>
            <a:noFill/>
          </p:spPr>
          <p:txBody>
            <a:bodyPr wrap="none" rtlCol="0">
              <a:spAutoFit/>
            </a:bodyPr>
            <a:lstStyle/>
            <a:p>
              <a:r>
                <a:rPr lang="en-CH" sz="2400" dirty="0"/>
                <a:t>Resource</a:t>
              </a:r>
            </a:p>
          </p:txBody>
        </p:sp>
      </p:grpSp>
      <p:pic>
        <p:nvPicPr>
          <p:cNvPr id="8" name="Picture 7" descr="A black background with a black square&#10;&#10;Description automatically generated with medium confidence">
            <a:extLst>
              <a:ext uri="{FF2B5EF4-FFF2-40B4-BE49-F238E27FC236}">
                <a16:creationId xmlns:a16="http://schemas.microsoft.com/office/drawing/2014/main" id="{3B98FC40-C031-FDC8-48C6-B1D45D6C2B4E}"/>
              </a:ext>
            </a:extLst>
          </p:cNvPr>
          <p:cNvPicPr>
            <a:picLocks noChangeAspect="1"/>
          </p:cNvPicPr>
          <p:nvPr/>
        </p:nvPicPr>
        <p:blipFill rotWithShape="1">
          <a:blip r:embed="rId4">
            <a:lum bright="70000" contrast="-70000"/>
          </a:blip>
          <a:srcRect l="9847" r="14013" b="19549"/>
          <a:stretch/>
        </p:blipFill>
        <p:spPr>
          <a:xfrm>
            <a:off x="1317680" y="4881032"/>
            <a:ext cx="961572" cy="1016010"/>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6E90852A-C318-24D8-CFC5-B2C9A237D244}"/>
              </a:ext>
            </a:extLst>
          </p:cNvPr>
          <p:cNvPicPr>
            <a:picLocks noChangeAspect="1"/>
          </p:cNvPicPr>
          <p:nvPr/>
        </p:nvPicPr>
        <p:blipFill rotWithShape="1">
          <a:blip r:embed="rId5">
            <a:lum bright="70000" contrast="-70000"/>
          </a:blip>
          <a:srcRect l="7935" b="13861"/>
          <a:stretch/>
        </p:blipFill>
        <p:spPr>
          <a:xfrm>
            <a:off x="2279252" y="4858732"/>
            <a:ext cx="1272914" cy="1190980"/>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8F4C5FC0-A00F-E2EC-921C-82E02B3B01CD}"/>
              </a:ext>
            </a:extLst>
          </p:cNvPr>
          <p:cNvPicPr>
            <a:picLocks noChangeAspect="1"/>
          </p:cNvPicPr>
          <p:nvPr/>
        </p:nvPicPr>
        <p:blipFill rotWithShape="1">
          <a:blip r:embed="rId6">
            <a:lum bright="70000" contrast="-70000"/>
          </a:blip>
          <a:srcRect l="12223" r="11111" b="16438"/>
          <a:stretch/>
        </p:blipFill>
        <p:spPr>
          <a:xfrm>
            <a:off x="283505" y="4922845"/>
            <a:ext cx="932172" cy="1016010"/>
          </a:xfrm>
          <a:prstGeom prst="rect">
            <a:avLst/>
          </a:prstGeom>
        </p:spPr>
      </p:pic>
      <p:grpSp>
        <p:nvGrpSpPr>
          <p:cNvPr id="23" name="Group 22">
            <a:extLst>
              <a:ext uri="{FF2B5EF4-FFF2-40B4-BE49-F238E27FC236}">
                <a16:creationId xmlns:a16="http://schemas.microsoft.com/office/drawing/2014/main" id="{6E6624EF-98CE-E999-BA6B-31F6A03F52D0}"/>
              </a:ext>
            </a:extLst>
          </p:cNvPr>
          <p:cNvGrpSpPr/>
          <p:nvPr/>
        </p:nvGrpSpPr>
        <p:grpSpPr>
          <a:xfrm>
            <a:off x="3710763" y="1713354"/>
            <a:ext cx="3559589" cy="1003269"/>
            <a:chOff x="3710763" y="2436364"/>
            <a:chExt cx="3559589" cy="1003269"/>
          </a:xfrm>
        </p:grpSpPr>
        <p:cxnSp>
          <p:nvCxnSpPr>
            <p:cNvPr id="15" name="Straight Arrow Connector 14">
              <a:extLst>
                <a:ext uri="{FF2B5EF4-FFF2-40B4-BE49-F238E27FC236}">
                  <a16:creationId xmlns:a16="http://schemas.microsoft.com/office/drawing/2014/main" id="{33C9A2F8-9DF0-1B9E-068C-F8D3927ED15B}"/>
                </a:ext>
              </a:extLst>
            </p:cNvPr>
            <p:cNvCxnSpPr>
              <a:cxnSpLocks/>
            </p:cNvCxnSpPr>
            <p:nvPr/>
          </p:nvCxnSpPr>
          <p:spPr>
            <a:xfrm>
              <a:off x="3710763" y="2913317"/>
              <a:ext cx="3559589" cy="52631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E919A8C-89EA-E029-4D67-4DBD2B6125E1}"/>
                </a:ext>
              </a:extLst>
            </p:cNvPr>
            <p:cNvSpPr txBox="1"/>
            <p:nvPr/>
          </p:nvSpPr>
          <p:spPr>
            <a:xfrm rot="766188">
              <a:off x="5071528" y="2436364"/>
              <a:ext cx="1365374" cy="523220"/>
            </a:xfrm>
            <a:prstGeom prst="rect">
              <a:avLst/>
            </a:prstGeom>
            <a:noFill/>
          </p:spPr>
          <p:txBody>
            <a:bodyPr wrap="none" rtlCol="0">
              <a:spAutoFit/>
            </a:bodyPr>
            <a:lstStyle/>
            <a:p>
              <a:r>
                <a:rPr lang="en-CH" sz="2800" dirty="0"/>
                <a:t>Request</a:t>
              </a:r>
              <a:endParaRPr lang="en-CH" dirty="0"/>
            </a:p>
          </p:txBody>
        </p:sp>
      </p:grpSp>
      <p:sp>
        <p:nvSpPr>
          <p:cNvPr id="20" name="TextBox 19">
            <a:extLst>
              <a:ext uri="{FF2B5EF4-FFF2-40B4-BE49-F238E27FC236}">
                <a16:creationId xmlns:a16="http://schemas.microsoft.com/office/drawing/2014/main" id="{D7D5B9C7-AA29-BAA4-0E3E-8C4FD923AD6F}"/>
              </a:ext>
            </a:extLst>
          </p:cNvPr>
          <p:cNvSpPr txBox="1"/>
          <p:nvPr/>
        </p:nvSpPr>
        <p:spPr>
          <a:xfrm>
            <a:off x="868018" y="5969655"/>
            <a:ext cx="2408416" cy="523220"/>
          </a:xfrm>
          <a:prstGeom prst="rect">
            <a:avLst/>
          </a:prstGeom>
          <a:noFill/>
        </p:spPr>
        <p:txBody>
          <a:bodyPr wrap="none" rtlCol="0">
            <a:spAutoFit/>
          </a:bodyPr>
          <a:lstStyle/>
          <a:p>
            <a:r>
              <a:rPr lang="en-CH" sz="2800" dirty="0"/>
              <a:t>Representation</a:t>
            </a:r>
            <a:endParaRPr lang="en-CH" dirty="0"/>
          </a:p>
        </p:txBody>
      </p:sp>
      <p:grpSp>
        <p:nvGrpSpPr>
          <p:cNvPr id="24" name="Group 23">
            <a:extLst>
              <a:ext uri="{FF2B5EF4-FFF2-40B4-BE49-F238E27FC236}">
                <a16:creationId xmlns:a16="http://schemas.microsoft.com/office/drawing/2014/main" id="{3B6C4E47-9CF4-33A4-3B6B-BF7A7BACAA2B}"/>
              </a:ext>
            </a:extLst>
          </p:cNvPr>
          <p:cNvGrpSpPr/>
          <p:nvPr/>
        </p:nvGrpSpPr>
        <p:grpSpPr>
          <a:xfrm>
            <a:off x="4104167" y="3980316"/>
            <a:ext cx="3161446" cy="1272885"/>
            <a:chOff x="4104167" y="4214231"/>
            <a:chExt cx="3161446" cy="1272885"/>
          </a:xfrm>
        </p:grpSpPr>
        <p:cxnSp>
          <p:nvCxnSpPr>
            <p:cNvPr id="17" name="Straight Arrow Connector 16">
              <a:extLst>
                <a:ext uri="{FF2B5EF4-FFF2-40B4-BE49-F238E27FC236}">
                  <a16:creationId xmlns:a16="http://schemas.microsoft.com/office/drawing/2014/main" id="{6E4B9DD7-E112-E207-3395-0D7CAE6DF549}"/>
                </a:ext>
              </a:extLst>
            </p:cNvPr>
            <p:cNvCxnSpPr>
              <a:cxnSpLocks/>
            </p:cNvCxnSpPr>
            <p:nvPr/>
          </p:nvCxnSpPr>
          <p:spPr>
            <a:xfrm flipH="1">
              <a:off x="4104167" y="4401768"/>
              <a:ext cx="3161446" cy="1085348"/>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EBFC92B-E579-763F-50D0-6252FE732CBF}"/>
                </a:ext>
              </a:extLst>
            </p:cNvPr>
            <p:cNvSpPr txBox="1"/>
            <p:nvPr/>
          </p:nvSpPr>
          <p:spPr>
            <a:xfrm rot="20502702">
              <a:off x="4916319" y="4214231"/>
              <a:ext cx="1579407" cy="523220"/>
            </a:xfrm>
            <a:prstGeom prst="rect">
              <a:avLst/>
            </a:prstGeom>
            <a:noFill/>
          </p:spPr>
          <p:txBody>
            <a:bodyPr wrap="none" rtlCol="0">
              <a:spAutoFit/>
            </a:bodyPr>
            <a:lstStyle/>
            <a:p>
              <a:r>
                <a:rPr lang="en-CH" sz="2800" dirty="0"/>
                <a:t>Response</a:t>
              </a:r>
              <a:endParaRPr lang="en-CH" dirty="0"/>
            </a:p>
          </p:txBody>
        </p:sp>
      </p:grpSp>
      <p:sp>
        <p:nvSpPr>
          <p:cNvPr id="26" name="TextBox 25">
            <a:extLst>
              <a:ext uri="{FF2B5EF4-FFF2-40B4-BE49-F238E27FC236}">
                <a16:creationId xmlns:a16="http://schemas.microsoft.com/office/drawing/2014/main" id="{F41DA569-9CC9-9D87-DDFD-46B1F1B2F942}"/>
              </a:ext>
            </a:extLst>
          </p:cNvPr>
          <p:cNvSpPr txBox="1"/>
          <p:nvPr/>
        </p:nvSpPr>
        <p:spPr>
          <a:xfrm>
            <a:off x="1468819" y="1763301"/>
            <a:ext cx="1336713" cy="523220"/>
          </a:xfrm>
          <a:prstGeom prst="rect">
            <a:avLst/>
          </a:prstGeom>
          <a:noFill/>
        </p:spPr>
        <p:txBody>
          <a:bodyPr wrap="none" rtlCol="0">
            <a:spAutoFit/>
          </a:bodyPr>
          <a:lstStyle/>
          <a:p>
            <a:r>
              <a:rPr lang="en-CH" sz="2800" dirty="0"/>
              <a:t>“Client”</a:t>
            </a:r>
          </a:p>
        </p:txBody>
      </p:sp>
    </p:spTree>
    <p:extLst>
      <p:ext uri="{BB962C8B-B14F-4D97-AF65-F5344CB8AC3E}">
        <p14:creationId xmlns:p14="http://schemas.microsoft.com/office/powerpoint/2010/main" val="394444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black background with a black square&#10;&#10;Description automatically generated with medium confidence">
            <a:extLst>
              <a:ext uri="{FF2B5EF4-FFF2-40B4-BE49-F238E27FC236}">
                <a16:creationId xmlns:a16="http://schemas.microsoft.com/office/drawing/2014/main" id="{DC80BA96-1C42-4F77-7AAE-4B89A1177A3F}"/>
              </a:ext>
            </a:extLst>
          </p:cNvPr>
          <p:cNvPicPr>
            <a:picLocks noChangeAspect="1"/>
          </p:cNvPicPr>
          <p:nvPr/>
        </p:nvPicPr>
        <p:blipFill rotWithShape="1">
          <a:blip r:embed="rId3">
            <a:duotone>
              <a:schemeClr val="accent1">
                <a:shade val="45000"/>
                <a:satMod val="135000"/>
              </a:schemeClr>
              <a:prstClr val="white"/>
            </a:duotone>
          </a:blip>
          <a:srcRect l="7901" r="8598" b="15459"/>
          <a:stretch/>
        </p:blipFill>
        <p:spPr>
          <a:xfrm>
            <a:off x="7730771" y="4035797"/>
            <a:ext cx="1080082" cy="1093536"/>
          </a:xfrm>
          <a:prstGeom prst="rect">
            <a:avLst/>
          </a:prstGeom>
        </p:spPr>
      </p:pic>
      <p:sp>
        <p:nvSpPr>
          <p:cNvPr id="2" name="Title 1">
            <a:extLst>
              <a:ext uri="{FF2B5EF4-FFF2-40B4-BE49-F238E27FC236}">
                <a16:creationId xmlns:a16="http://schemas.microsoft.com/office/drawing/2014/main" id="{875261EE-91F3-0050-D31A-C4E969A70F3C}"/>
              </a:ext>
            </a:extLst>
          </p:cNvPr>
          <p:cNvSpPr>
            <a:spLocks noGrp="1"/>
          </p:cNvSpPr>
          <p:nvPr>
            <p:ph type="title"/>
          </p:nvPr>
        </p:nvSpPr>
        <p:spPr/>
        <p:txBody>
          <a:bodyPr/>
          <a:lstStyle/>
          <a:p>
            <a:r>
              <a:rPr lang="en-CH" dirty="0"/>
              <a:t>REST principles</a:t>
            </a:r>
          </a:p>
        </p:txBody>
      </p:sp>
      <p:sp>
        <p:nvSpPr>
          <p:cNvPr id="4" name="TextBox 3">
            <a:extLst>
              <a:ext uri="{FF2B5EF4-FFF2-40B4-BE49-F238E27FC236}">
                <a16:creationId xmlns:a16="http://schemas.microsoft.com/office/drawing/2014/main" id="{B416D548-BF46-5806-89D4-F3C9AB8898EF}"/>
              </a:ext>
            </a:extLst>
          </p:cNvPr>
          <p:cNvSpPr txBox="1"/>
          <p:nvPr/>
        </p:nvSpPr>
        <p:spPr>
          <a:xfrm>
            <a:off x="838200" y="3593804"/>
            <a:ext cx="2542953" cy="369332"/>
          </a:xfrm>
          <a:prstGeom prst="rect">
            <a:avLst/>
          </a:prstGeom>
          <a:noFill/>
        </p:spPr>
        <p:txBody>
          <a:bodyPr wrap="square" rtlCol="0">
            <a:spAutoFit/>
          </a:bodyPr>
          <a:lstStyle/>
          <a:p>
            <a:r>
              <a:rPr lang="en-CH" dirty="0"/>
              <a:t>Statelessness</a:t>
            </a:r>
          </a:p>
        </p:txBody>
      </p:sp>
      <p:sp>
        <p:nvSpPr>
          <p:cNvPr id="5" name="Oval Callout 4">
            <a:extLst>
              <a:ext uri="{FF2B5EF4-FFF2-40B4-BE49-F238E27FC236}">
                <a16:creationId xmlns:a16="http://schemas.microsoft.com/office/drawing/2014/main" id="{66F73D52-DAAF-E12D-3649-CAA2551D8585}"/>
              </a:ext>
            </a:extLst>
          </p:cNvPr>
          <p:cNvSpPr/>
          <p:nvPr/>
        </p:nvSpPr>
        <p:spPr>
          <a:xfrm>
            <a:off x="1041991" y="1913860"/>
            <a:ext cx="2339162" cy="1127052"/>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t>Hi! My name is...</a:t>
            </a:r>
          </a:p>
        </p:txBody>
      </p:sp>
      <p:sp>
        <p:nvSpPr>
          <p:cNvPr id="6" name="TextBox 5">
            <a:extLst>
              <a:ext uri="{FF2B5EF4-FFF2-40B4-BE49-F238E27FC236}">
                <a16:creationId xmlns:a16="http://schemas.microsoft.com/office/drawing/2014/main" id="{88424D30-6D41-F271-3FA0-F531CE8F64DF}"/>
              </a:ext>
            </a:extLst>
          </p:cNvPr>
          <p:cNvSpPr txBox="1"/>
          <p:nvPr/>
        </p:nvSpPr>
        <p:spPr>
          <a:xfrm>
            <a:off x="4551623" y="3167099"/>
            <a:ext cx="2700671" cy="369332"/>
          </a:xfrm>
          <a:prstGeom prst="rect">
            <a:avLst/>
          </a:prstGeom>
          <a:noFill/>
        </p:spPr>
        <p:txBody>
          <a:bodyPr wrap="square" rtlCol="0">
            <a:spAutoFit/>
          </a:bodyPr>
          <a:lstStyle/>
          <a:p>
            <a:r>
              <a:rPr lang="en-CH" dirty="0"/>
              <a:t>Client-Server Architechture</a:t>
            </a:r>
          </a:p>
        </p:txBody>
      </p:sp>
      <p:sp>
        <p:nvSpPr>
          <p:cNvPr id="7" name="Rounded Rectangle 6">
            <a:extLst>
              <a:ext uri="{FF2B5EF4-FFF2-40B4-BE49-F238E27FC236}">
                <a16:creationId xmlns:a16="http://schemas.microsoft.com/office/drawing/2014/main" id="{534B2EF8-946B-CB8A-F152-E20D744925A9}"/>
              </a:ext>
            </a:extLst>
          </p:cNvPr>
          <p:cNvSpPr/>
          <p:nvPr/>
        </p:nvSpPr>
        <p:spPr>
          <a:xfrm>
            <a:off x="4495800" y="2083980"/>
            <a:ext cx="1096925" cy="956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t>Client</a:t>
            </a:r>
          </a:p>
        </p:txBody>
      </p:sp>
      <p:sp>
        <p:nvSpPr>
          <p:cNvPr id="8" name="Rounded Rectangle 7">
            <a:extLst>
              <a:ext uri="{FF2B5EF4-FFF2-40B4-BE49-F238E27FC236}">
                <a16:creationId xmlns:a16="http://schemas.microsoft.com/office/drawing/2014/main" id="{77DA75B6-431E-042E-5794-6320BCFD6769}"/>
              </a:ext>
            </a:extLst>
          </p:cNvPr>
          <p:cNvSpPr/>
          <p:nvPr/>
        </p:nvSpPr>
        <p:spPr>
          <a:xfrm>
            <a:off x="5901959" y="2083979"/>
            <a:ext cx="1096925" cy="956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t>Server</a:t>
            </a:r>
          </a:p>
        </p:txBody>
      </p:sp>
      <p:sp>
        <p:nvSpPr>
          <p:cNvPr id="9" name="TextBox 8">
            <a:extLst>
              <a:ext uri="{FF2B5EF4-FFF2-40B4-BE49-F238E27FC236}">
                <a16:creationId xmlns:a16="http://schemas.microsoft.com/office/drawing/2014/main" id="{298A0C89-5C13-9394-795F-ED2469A2B96C}"/>
              </a:ext>
            </a:extLst>
          </p:cNvPr>
          <p:cNvSpPr txBox="1"/>
          <p:nvPr/>
        </p:nvSpPr>
        <p:spPr>
          <a:xfrm>
            <a:off x="8716932" y="3258580"/>
            <a:ext cx="2700671" cy="369332"/>
          </a:xfrm>
          <a:prstGeom prst="rect">
            <a:avLst/>
          </a:prstGeom>
          <a:noFill/>
        </p:spPr>
        <p:txBody>
          <a:bodyPr wrap="square" rtlCol="0">
            <a:spAutoFit/>
          </a:bodyPr>
          <a:lstStyle/>
          <a:p>
            <a:r>
              <a:rPr lang="en-CH" dirty="0"/>
              <a:t>Uniform interfaces</a:t>
            </a:r>
          </a:p>
        </p:txBody>
      </p:sp>
      <p:sp>
        <p:nvSpPr>
          <p:cNvPr id="10" name="Rounded Rectangle 9">
            <a:extLst>
              <a:ext uri="{FF2B5EF4-FFF2-40B4-BE49-F238E27FC236}">
                <a16:creationId xmlns:a16="http://schemas.microsoft.com/office/drawing/2014/main" id="{5A55F40D-536B-81B7-E959-47C5BC64197F}"/>
              </a:ext>
            </a:extLst>
          </p:cNvPr>
          <p:cNvSpPr/>
          <p:nvPr/>
        </p:nvSpPr>
        <p:spPr>
          <a:xfrm>
            <a:off x="7963796" y="2015120"/>
            <a:ext cx="1506272" cy="956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a:t>
            </a:r>
            <a:r>
              <a:rPr lang="en-CH" dirty="0"/>
              <a:t>nterface A</a:t>
            </a:r>
          </a:p>
        </p:txBody>
      </p:sp>
      <p:sp>
        <p:nvSpPr>
          <p:cNvPr id="11" name="TextBox 10">
            <a:extLst>
              <a:ext uri="{FF2B5EF4-FFF2-40B4-BE49-F238E27FC236}">
                <a16:creationId xmlns:a16="http://schemas.microsoft.com/office/drawing/2014/main" id="{0766D17E-8F2D-E01F-2579-20BD33C36552}"/>
              </a:ext>
            </a:extLst>
          </p:cNvPr>
          <p:cNvSpPr txBox="1"/>
          <p:nvPr/>
        </p:nvSpPr>
        <p:spPr>
          <a:xfrm>
            <a:off x="9572851" y="1969554"/>
            <a:ext cx="499732" cy="1015663"/>
          </a:xfrm>
          <a:prstGeom prst="rect">
            <a:avLst/>
          </a:prstGeom>
          <a:noFill/>
        </p:spPr>
        <p:txBody>
          <a:bodyPr wrap="square" rtlCol="0">
            <a:spAutoFit/>
          </a:bodyPr>
          <a:lstStyle/>
          <a:p>
            <a:r>
              <a:rPr lang="en-CH" sz="6000" dirty="0"/>
              <a:t>=</a:t>
            </a:r>
            <a:endParaRPr lang="en-CH" dirty="0"/>
          </a:p>
        </p:txBody>
      </p:sp>
      <p:sp>
        <p:nvSpPr>
          <p:cNvPr id="12" name="Rounded Rectangle 11">
            <a:extLst>
              <a:ext uri="{FF2B5EF4-FFF2-40B4-BE49-F238E27FC236}">
                <a16:creationId xmlns:a16="http://schemas.microsoft.com/office/drawing/2014/main" id="{E49F6A6D-6EAE-09DB-C71F-8B3F400115FC}"/>
              </a:ext>
            </a:extLst>
          </p:cNvPr>
          <p:cNvSpPr/>
          <p:nvPr/>
        </p:nvSpPr>
        <p:spPr>
          <a:xfrm>
            <a:off x="10175367" y="2015120"/>
            <a:ext cx="1593994" cy="959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I</a:t>
            </a:r>
            <a:r>
              <a:rPr lang="en-CH" b="1" dirty="0"/>
              <a:t>nterface B</a:t>
            </a:r>
          </a:p>
        </p:txBody>
      </p:sp>
      <p:sp>
        <p:nvSpPr>
          <p:cNvPr id="13" name="TextBox 12">
            <a:extLst>
              <a:ext uri="{FF2B5EF4-FFF2-40B4-BE49-F238E27FC236}">
                <a16:creationId xmlns:a16="http://schemas.microsoft.com/office/drawing/2014/main" id="{4ACFF82D-7377-2F10-8640-994CF36D416D}"/>
              </a:ext>
            </a:extLst>
          </p:cNvPr>
          <p:cNvSpPr txBox="1"/>
          <p:nvPr/>
        </p:nvSpPr>
        <p:spPr>
          <a:xfrm>
            <a:off x="1041991" y="5866252"/>
            <a:ext cx="2700671" cy="369332"/>
          </a:xfrm>
          <a:prstGeom prst="rect">
            <a:avLst/>
          </a:prstGeom>
          <a:noFill/>
        </p:spPr>
        <p:txBody>
          <a:bodyPr wrap="square" rtlCol="0">
            <a:spAutoFit/>
          </a:bodyPr>
          <a:lstStyle/>
          <a:p>
            <a:r>
              <a:rPr lang="en-CH" dirty="0"/>
              <a:t>Resource-based</a:t>
            </a:r>
          </a:p>
        </p:txBody>
      </p:sp>
      <p:sp>
        <p:nvSpPr>
          <p:cNvPr id="14" name="Rounded Rectangle 13">
            <a:extLst>
              <a:ext uri="{FF2B5EF4-FFF2-40B4-BE49-F238E27FC236}">
                <a16:creationId xmlns:a16="http://schemas.microsoft.com/office/drawing/2014/main" id="{52F00C5A-1A76-C385-F24F-EF2376B55434}"/>
              </a:ext>
            </a:extLst>
          </p:cNvPr>
          <p:cNvSpPr/>
          <p:nvPr/>
        </p:nvSpPr>
        <p:spPr>
          <a:xfrm>
            <a:off x="1318437" y="4805916"/>
            <a:ext cx="1360968" cy="744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t>Resource</a:t>
            </a:r>
          </a:p>
        </p:txBody>
      </p:sp>
      <p:cxnSp>
        <p:nvCxnSpPr>
          <p:cNvPr id="16" name="Straight Arrow Connector 15">
            <a:extLst>
              <a:ext uri="{FF2B5EF4-FFF2-40B4-BE49-F238E27FC236}">
                <a16:creationId xmlns:a16="http://schemas.microsoft.com/office/drawing/2014/main" id="{38A20FF9-50C3-7C1B-3172-1AEC10D095EA}"/>
              </a:ext>
            </a:extLst>
          </p:cNvPr>
          <p:cNvCxnSpPr/>
          <p:nvPr/>
        </p:nvCxnSpPr>
        <p:spPr>
          <a:xfrm>
            <a:off x="446567" y="5178055"/>
            <a:ext cx="871870"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A black background with a black square&#10;&#10;Description automatically generated with medium confidence">
            <a:extLst>
              <a:ext uri="{FF2B5EF4-FFF2-40B4-BE49-F238E27FC236}">
                <a16:creationId xmlns:a16="http://schemas.microsoft.com/office/drawing/2014/main" id="{5478311C-EB69-742F-B1A6-A00D2035FE52}"/>
              </a:ext>
            </a:extLst>
          </p:cNvPr>
          <p:cNvPicPr>
            <a:picLocks noChangeAspect="1"/>
          </p:cNvPicPr>
          <p:nvPr/>
        </p:nvPicPr>
        <p:blipFill rotWithShape="1">
          <a:blip r:embed="rId4">
            <a:duotone>
              <a:schemeClr val="accent1">
                <a:shade val="45000"/>
                <a:satMod val="135000"/>
              </a:schemeClr>
              <a:prstClr val="white"/>
            </a:duotone>
          </a:blip>
          <a:srcRect l="9847" r="14013" b="19549"/>
          <a:stretch/>
        </p:blipFill>
        <p:spPr>
          <a:xfrm>
            <a:off x="4337602" y="4604865"/>
            <a:ext cx="961572" cy="1016010"/>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B8A44CF8-5465-7441-2055-D8FE39C56FDD}"/>
              </a:ext>
            </a:extLst>
          </p:cNvPr>
          <p:cNvPicPr>
            <a:picLocks noChangeAspect="1"/>
          </p:cNvPicPr>
          <p:nvPr/>
        </p:nvPicPr>
        <p:blipFill rotWithShape="1">
          <a:blip r:embed="rId5">
            <a:duotone>
              <a:schemeClr val="accent1">
                <a:shade val="45000"/>
                <a:satMod val="135000"/>
              </a:schemeClr>
              <a:prstClr val="white"/>
            </a:duotone>
          </a:blip>
          <a:srcRect l="7935" b="13861"/>
          <a:stretch/>
        </p:blipFill>
        <p:spPr>
          <a:xfrm>
            <a:off x="5299174" y="4582565"/>
            <a:ext cx="1272914" cy="1190980"/>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95B5FDF9-6611-C7B8-0C82-39B29D4A1B14}"/>
              </a:ext>
            </a:extLst>
          </p:cNvPr>
          <p:cNvPicPr>
            <a:picLocks noChangeAspect="1"/>
          </p:cNvPicPr>
          <p:nvPr/>
        </p:nvPicPr>
        <p:blipFill rotWithShape="1">
          <a:blip r:embed="rId6">
            <a:duotone>
              <a:schemeClr val="accent1">
                <a:shade val="45000"/>
                <a:satMod val="135000"/>
              </a:schemeClr>
              <a:prstClr val="white"/>
            </a:duotone>
          </a:blip>
          <a:srcRect l="12223" r="11111" b="16438"/>
          <a:stretch/>
        </p:blipFill>
        <p:spPr>
          <a:xfrm>
            <a:off x="3303427" y="4646678"/>
            <a:ext cx="932172" cy="1016010"/>
          </a:xfrm>
          <a:prstGeom prst="rect">
            <a:avLst/>
          </a:prstGeom>
        </p:spPr>
      </p:pic>
      <p:sp>
        <p:nvSpPr>
          <p:cNvPr id="20" name="TextBox 19">
            <a:extLst>
              <a:ext uri="{FF2B5EF4-FFF2-40B4-BE49-F238E27FC236}">
                <a16:creationId xmlns:a16="http://schemas.microsoft.com/office/drawing/2014/main" id="{3BF89BFE-E5EB-297A-5CA8-C93635679AF8}"/>
              </a:ext>
            </a:extLst>
          </p:cNvPr>
          <p:cNvSpPr txBox="1"/>
          <p:nvPr/>
        </p:nvSpPr>
        <p:spPr>
          <a:xfrm>
            <a:off x="3981009" y="5866252"/>
            <a:ext cx="2700671" cy="369332"/>
          </a:xfrm>
          <a:prstGeom prst="rect">
            <a:avLst/>
          </a:prstGeom>
          <a:noFill/>
        </p:spPr>
        <p:txBody>
          <a:bodyPr wrap="square" rtlCol="0">
            <a:spAutoFit/>
          </a:bodyPr>
          <a:lstStyle/>
          <a:p>
            <a:r>
              <a:rPr lang="en-CH" dirty="0"/>
              <a:t>Representations</a:t>
            </a:r>
          </a:p>
        </p:txBody>
      </p:sp>
      <p:sp>
        <p:nvSpPr>
          <p:cNvPr id="21" name="TextBox 20">
            <a:extLst>
              <a:ext uri="{FF2B5EF4-FFF2-40B4-BE49-F238E27FC236}">
                <a16:creationId xmlns:a16="http://schemas.microsoft.com/office/drawing/2014/main" id="{D60B23A0-678C-2E8D-402A-F1A1B727965B}"/>
              </a:ext>
            </a:extLst>
          </p:cNvPr>
          <p:cNvSpPr txBox="1"/>
          <p:nvPr/>
        </p:nvSpPr>
        <p:spPr>
          <a:xfrm>
            <a:off x="7085718" y="6050918"/>
            <a:ext cx="1873997" cy="369332"/>
          </a:xfrm>
          <a:prstGeom prst="rect">
            <a:avLst/>
          </a:prstGeom>
          <a:noFill/>
        </p:spPr>
        <p:txBody>
          <a:bodyPr wrap="square" rtlCol="0">
            <a:spAutoFit/>
          </a:bodyPr>
          <a:lstStyle/>
          <a:p>
            <a:r>
              <a:rPr lang="en-CH" dirty="0"/>
              <a:t>Cachebility</a:t>
            </a:r>
          </a:p>
        </p:txBody>
      </p:sp>
      <p:sp>
        <p:nvSpPr>
          <p:cNvPr id="22" name="TextBox 21">
            <a:extLst>
              <a:ext uri="{FF2B5EF4-FFF2-40B4-BE49-F238E27FC236}">
                <a16:creationId xmlns:a16="http://schemas.microsoft.com/office/drawing/2014/main" id="{811316A2-06C0-9A0A-625E-A12DB5320828}"/>
              </a:ext>
            </a:extLst>
          </p:cNvPr>
          <p:cNvSpPr txBox="1"/>
          <p:nvPr/>
        </p:nvSpPr>
        <p:spPr>
          <a:xfrm>
            <a:off x="10125285" y="6121432"/>
            <a:ext cx="1621919" cy="369332"/>
          </a:xfrm>
          <a:prstGeom prst="rect">
            <a:avLst/>
          </a:prstGeom>
          <a:noFill/>
        </p:spPr>
        <p:txBody>
          <a:bodyPr wrap="none" rtlCol="0">
            <a:spAutoFit/>
          </a:bodyPr>
          <a:lstStyle/>
          <a:p>
            <a:r>
              <a:rPr lang="en-CH" dirty="0"/>
              <a:t>Layered system</a:t>
            </a:r>
          </a:p>
        </p:txBody>
      </p:sp>
      <p:sp>
        <p:nvSpPr>
          <p:cNvPr id="23" name="Rounded Rectangle 22">
            <a:extLst>
              <a:ext uri="{FF2B5EF4-FFF2-40B4-BE49-F238E27FC236}">
                <a16:creationId xmlns:a16="http://schemas.microsoft.com/office/drawing/2014/main" id="{5A51B5CE-DD52-08BD-4C57-C7DCC07D468F}"/>
              </a:ext>
            </a:extLst>
          </p:cNvPr>
          <p:cNvSpPr/>
          <p:nvPr/>
        </p:nvSpPr>
        <p:spPr>
          <a:xfrm>
            <a:off x="7107433" y="4805916"/>
            <a:ext cx="1096925" cy="956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t>Server</a:t>
            </a:r>
          </a:p>
        </p:txBody>
      </p:sp>
      <p:sp>
        <p:nvSpPr>
          <p:cNvPr id="26" name="Rounded Rectangle 25">
            <a:extLst>
              <a:ext uri="{FF2B5EF4-FFF2-40B4-BE49-F238E27FC236}">
                <a16:creationId xmlns:a16="http://schemas.microsoft.com/office/drawing/2014/main" id="{A824E600-EE54-3755-7094-A00A0DBE8335}"/>
              </a:ext>
            </a:extLst>
          </p:cNvPr>
          <p:cNvSpPr/>
          <p:nvPr/>
        </p:nvSpPr>
        <p:spPr>
          <a:xfrm>
            <a:off x="9867460" y="5122638"/>
            <a:ext cx="1096925" cy="956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t>client</a:t>
            </a:r>
          </a:p>
        </p:txBody>
      </p:sp>
      <p:sp>
        <p:nvSpPr>
          <p:cNvPr id="27" name="Rounded Rectangle 26">
            <a:extLst>
              <a:ext uri="{FF2B5EF4-FFF2-40B4-BE49-F238E27FC236}">
                <a16:creationId xmlns:a16="http://schemas.microsoft.com/office/drawing/2014/main" id="{5F115E9E-DB1C-5939-7008-FEB52C74D380}"/>
              </a:ext>
            </a:extLst>
          </p:cNvPr>
          <p:cNvSpPr/>
          <p:nvPr/>
        </p:nvSpPr>
        <p:spPr>
          <a:xfrm>
            <a:off x="10224713" y="4466639"/>
            <a:ext cx="1096925" cy="956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t>data</a:t>
            </a:r>
          </a:p>
        </p:txBody>
      </p:sp>
      <p:sp>
        <p:nvSpPr>
          <p:cNvPr id="28" name="Rounded Rectangle 27">
            <a:extLst>
              <a:ext uri="{FF2B5EF4-FFF2-40B4-BE49-F238E27FC236}">
                <a16:creationId xmlns:a16="http://schemas.microsoft.com/office/drawing/2014/main" id="{F95BF042-CBA3-F34F-FC5D-C5FBAD327830}"/>
              </a:ext>
            </a:extLst>
          </p:cNvPr>
          <p:cNvSpPr/>
          <p:nvPr/>
        </p:nvSpPr>
        <p:spPr>
          <a:xfrm>
            <a:off x="10983116" y="3833289"/>
            <a:ext cx="1048198" cy="956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t>application</a:t>
            </a:r>
          </a:p>
        </p:txBody>
      </p:sp>
    </p:spTree>
    <p:extLst>
      <p:ext uri="{BB962C8B-B14F-4D97-AF65-F5344CB8AC3E}">
        <p14:creationId xmlns:p14="http://schemas.microsoft.com/office/powerpoint/2010/main" val="21954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8" grpId="0" animBg="1"/>
      <p:bldP spid="9" grpId="0"/>
      <p:bldP spid="10" grpId="0" animBg="1"/>
      <p:bldP spid="11" grpId="0"/>
      <p:bldP spid="12" grpId="0" animBg="1"/>
      <p:bldP spid="13" grpId="0"/>
      <p:bldP spid="14" grpId="0" animBg="1"/>
      <p:bldP spid="20" grpId="0"/>
      <p:bldP spid="21" grpId="0"/>
      <p:bldP spid="22" grpId="0"/>
      <p:bldP spid="23" grpId="0" animBg="1"/>
      <p:bldP spid="26" grpId="0" animBg="1"/>
      <p:bldP spid="27" grpId="0" animBg="1"/>
      <p:bldP spid="28" grpId="0" animBg="1"/>
    </p:bldLst>
  </p:timing>
</p:sld>
</file>

<file path=ppt/theme/theme1.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26356</TotalTime>
  <Words>4250</Words>
  <Application>Microsoft Macintosh PowerPoint</Application>
  <PresentationFormat>Widescreen</PresentationFormat>
  <Paragraphs>420</Paragraphs>
  <Slides>27</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-apple-system</vt:lpstr>
      <vt:lpstr>Arial</vt:lpstr>
      <vt:lpstr>Calibri</vt:lpstr>
      <vt:lpstr>Calibri Light</vt:lpstr>
      <vt:lpstr>Söhne</vt:lpstr>
      <vt:lpstr>Söhne Mono</vt:lpstr>
      <vt:lpstr>Office Theme</vt:lpstr>
      <vt:lpstr>Navigating APIs with R:  An Introductory Overview</vt:lpstr>
      <vt:lpstr>Plan for today</vt:lpstr>
      <vt:lpstr>A bit about me</vt:lpstr>
      <vt:lpstr>What is an API?</vt:lpstr>
      <vt:lpstr>API history</vt:lpstr>
      <vt:lpstr>What can I use an API for? </vt:lpstr>
      <vt:lpstr>What is a REST API?</vt:lpstr>
      <vt:lpstr>Representational  State transfer? Concept</vt:lpstr>
      <vt:lpstr>REST principles</vt:lpstr>
      <vt:lpstr>PowerPoint Presentation</vt:lpstr>
      <vt:lpstr>What is a request / response? </vt:lpstr>
      <vt:lpstr>HTTP verbs used in APIs</vt:lpstr>
      <vt:lpstr>Why JSON?</vt:lpstr>
      <vt:lpstr>So......using APIs in R</vt:lpstr>
      <vt:lpstr>What about security for users while using APIs?</vt:lpstr>
      <vt:lpstr>R Demos</vt:lpstr>
      <vt:lpstr>Cytoscape</vt:lpstr>
      <vt:lpstr>Agroscope use cases</vt:lpstr>
      <vt:lpstr>PowerPoint Presentation</vt:lpstr>
      <vt:lpstr>Conclusion</vt:lpstr>
      <vt:lpstr>Questions?</vt:lpstr>
      <vt:lpstr>PowerPoint Presentation</vt:lpstr>
      <vt:lpstr>APIs is R</vt:lpstr>
      <vt:lpstr>REST vs non-REST API</vt:lpstr>
      <vt:lpstr>Cytoscape screen shots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 G</dc:creator>
  <cp:lastModifiedBy>Julia G</cp:lastModifiedBy>
  <cp:revision>74</cp:revision>
  <dcterms:created xsi:type="dcterms:W3CDTF">2023-11-11T14:43:46Z</dcterms:created>
  <dcterms:modified xsi:type="dcterms:W3CDTF">2023-11-29T22:00:36Z</dcterms:modified>
</cp:coreProperties>
</file>